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6" r:id="rId3"/>
    <p:sldId id="262" r:id="rId4"/>
    <p:sldId id="257" r:id="rId5"/>
    <p:sldId id="258" r:id="rId6"/>
    <p:sldId id="259" r:id="rId7"/>
    <p:sldId id="260" r:id="rId8"/>
    <p:sldId id="261" r:id="rId9"/>
    <p:sldId id="263" r:id="rId10"/>
    <p:sldId id="270" r:id="rId11"/>
    <p:sldId id="269" r:id="rId12"/>
    <p:sldId id="271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76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637BB-1E44-476F-A3AA-CDECE8AEDA5E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CB9C5-B451-4591-B99F-2FF97E5C2D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4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CB9C5-B451-4591-B99F-2FF97E5C2DD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13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3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14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76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49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7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04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78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79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2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3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38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175620-E9A0-4540-A0E4-C2435D47C141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3DA7A5-C58D-4DAA-A677-E91599B1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6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78E53-60C5-2738-DC0C-B0F408BE7CB0}"/>
              </a:ext>
            </a:extLst>
          </p:cNvPr>
          <p:cNvSpPr txBox="1"/>
          <p:nvPr/>
        </p:nvSpPr>
        <p:spPr>
          <a:xfrm>
            <a:off x="442762" y="115503"/>
            <a:ext cx="25043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m1 default setting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580A6-DA87-9E3B-812C-C94718819CA5}"/>
              </a:ext>
            </a:extLst>
          </p:cNvPr>
          <p:cNvSpPr txBox="1"/>
          <p:nvPr/>
        </p:nvSpPr>
        <p:spPr>
          <a:xfrm>
            <a:off x="317920" y="190989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contigmap.contigs=[34/A2-114/34]</a:t>
            </a:r>
          </a:p>
          <a:p>
            <a:endParaRPr lang="en-GB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89147C-B631-F7E1-5060-0324438B0378}"/>
              </a:ext>
            </a:extLst>
          </p:cNvPr>
          <p:cNvSpPr/>
          <p:nvPr/>
        </p:nvSpPr>
        <p:spPr>
          <a:xfrm>
            <a:off x="4256290" y="1385697"/>
            <a:ext cx="1674454" cy="963017"/>
          </a:xfrm>
          <a:custGeom>
            <a:avLst/>
            <a:gdLst>
              <a:gd name="connsiteX0" fmla="*/ 1711842 w 2083981"/>
              <a:gd name="connsiteY0" fmla="*/ 1127051 h 1212112"/>
              <a:gd name="connsiteX1" fmla="*/ 1839432 w 2083981"/>
              <a:gd name="connsiteY1" fmla="*/ 1095153 h 1212112"/>
              <a:gd name="connsiteX2" fmla="*/ 1945758 w 2083981"/>
              <a:gd name="connsiteY2" fmla="*/ 1031358 h 1212112"/>
              <a:gd name="connsiteX3" fmla="*/ 2020186 w 2083981"/>
              <a:gd name="connsiteY3" fmla="*/ 978195 h 1212112"/>
              <a:gd name="connsiteX4" fmla="*/ 2083981 w 2083981"/>
              <a:gd name="connsiteY4" fmla="*/ 871870 h 1212112"/>
              <a:gd name="connsiteX5" fmla="*/ 2062716 w 2083981"/>
              <a:gd name="connsiteY5" fmla="*/ 818707 h 1212112"/>
              <a:gd name="connsiteX6" fmla="*/ 1998921 w 2083981"/>
              <a:gd name="connsiteY6" fmla="*/ 765544 h 1212112"/>
              <a:gd name="connsiteX7" fmla="*/ 1881963 w 2083981"/>
              <a:gd name="connsiteY7" fmla="*/ 712381 h 1212112"/>
              <a:gd name="connsiteX8" fmla="*/ 1786270 w 2083981"/>
              <a:gd name="connsiteY8" fmla="*/ 723014 h 1212112"/>
              <a:gd name="connsiteX9" fmla="*/ 1711842 w 2083981"/>
              <a:gd name="connsiteY9" fmla="*/ 797442 h 1212112"/>
              <a:gd name="connsiteX10" fmla="*/ 1679944 w 2083981"/>
              <a:gd name="connsiteY10" fmla="*/ 818707 h 1212112"/>
              <a:gd name="connsiteX11" fmla="*/ 1637414 w 2083981"/>
              <a:gd name="connsiteY11" fmla="*/ 861237 h 1212112"/>
              <a:gd name="connsiteX12" fmla="*/ 1573618 w 2083981"/>
              <a:gd name="connsiteY12" fmla="*/ 882502 h 1212112"/>
              <a:gd name="connsiteX13" fmla="*/ 1488558 w 2083981"/>
              <a:gd name="connsiteY13" fmla="*/ 956930 h 1212112"/>
              <a:gd name="connsiteX14" fmla="*/ 1403497 w 2083981"/>
              <a:gd name="connsiteY14" fmla="*/ 1041991 h 1212112"/>
              <a:gd name="connsiteX15" fmla="*/ 1371600 w 2083981"/>
              <a:gd name="connsiteY15" fmla="*/ 1073888 h 1212112"/>
              <a:gd name="connsiteX16" fmla="*/ 1286539 w 2083981"/>
              <a:gd name="connsiteY16" fmla="*/ 1190846 h 1212112"/>
              <a:gd name="connsiteX17" fmla="*/ 1254642 w 2083981"/>
              <a:gd name="connsiteY17" fmla="*/ 1212112 h 1212112"/>
              <a:gd name="connsiteX18" fmla="*/ 1190846 w 2083981"/>
              <a:gd name="connsiteY18" fmla="*/ 1180214 h 1212112"/>
              <a:gd name="connsiteX19" fmla="*/ 1180214 w 2083981"/>
              <a:gd name="connsiteY19" fmla="*/ 1137684 h 1212112"/>
              <a:gd name="connsiteX20" fmla="*/ 1158949 w 2083981"/>
              <a:gd name="connsiteY20" fmla="*/ 1063256 h 1212112"/>
              <a:gd name="connsiteX21" fmla="*/ 1127051 w 2083981"/>
              <a:gd name="connsiteY21" fmla="*/ 956930 h 1212112"/>
              <a:gd name="connsiteX22" fmla="*/ 1063256 w 2083981"/>
              <a:gd name="connsiteY22" fmla="*/ 893135 h 1212112"/>
              <a:gd name="connsiteX23" fmla="*/ 914400 w 2083981"/>
              <a:gd name="connsiteY23" fmla="*/ 786809 h 1212112"/>
              <a:gd name="connsiteX24" fmla="*/ 871870 w 2083981"/>
              <a:gd name="connsiteY24" fmla="*/ 776177 h 1212112"/>
              <a:gd name="connsiteX25" fmla="*/ 829339 w 2083981"/>
              <a:gd name="connsiteY25" fmla="*/ 829339 h 1212112"/>
              <a:gd name="connsiteX26" fmla="*/ 818707 w 2083981"/>
              <a:gd name="connsiteY26" fmla="*/ 871870 h 1212112"/>
              <a:gd name="connsiteX27" fmla="*/ 797442 w 2083981"/>
              <a:gd name="connsiteY27" fmla="*/ 935665 h 1212112"/>
              <a:gd name="connsiteX28" fmla="*/ 765544 w 2083981"/>
              <a:gd name="connsiteY28" fmla="*/ 1052623 h 1212112"/>
              <a:gd name="connsiteX29" fmla="*/ 733646 w 2083981"/>
              <a:gd name="connsiteY29" fmla="*/ 1084521 h 1212112"/>
              <a:gd name="connsiteX30" fmla="*/ 701749 w 2083981"/>
              <a:gd name="connsiteY30" fmla="*/ 1095153 h 1212112"/>
              <a:gd name="connsiteX31" fmla="*/ 489097 w 2083981"/>
              <a:gd name="connsiteY31" fmla="*/ 999460 h 1212112"/>
              <a:gd name="connsiteX32" fmla="*/ 435935 w 2083981"/>
              <a:gd name="connsiteY32" fmla="*/ 903767 h 1212112"/>
              <a:gd name="connsiteX33" fmla="*/ 446567 w 2083981"/>
              <a:gd name="connsiteY33" fmla="*/ 648586 h 1212112"/>
              <a:gd name="connsiteX34" fmla="*/ 627321 w 2083981"/>
              <a:gd name="connsiteY34" fmla="*/ 531628 h 1212112"/>
              <a:gd name="connsiteX35" fmla="*/ 701749 w 2083981"/>
              <a:gd name="connsiteY35" fmla="*/ 510363 h 1212112"/>
              <a:gd name="connsiteX36" fmla="*/ 723014 w 2083981"/>
              <a:gd name="connsiteY36" fmla="*/ 574158 h 1212112"/>
              <a:gd name="connsiteX37" fmla="*/ 669851 w 2083981"/>
              <a:gd name="connsiteY37" fmla="*/ 754912 h 1212112"/>
              <a:gd name="connsiteX38" fmla="*/ 637953 w 2083981"/>
              <a:gd name="connsiteY38" fmla="*/ 786809 h 1212112"/>
              <a:gd name="connsiteX39" fmla="*/ 606056 w 2083981"/>
              <a:gd name="connsiteY39" fmla="*/ 808074 h 1212112"/>
              <a:gd name="connsiteX40" fmla="*/ 467832 w 2083981"/>
              <a:gd name="connsiteY40" fmla="*/ 829339 h 1212112"/>
              <a:gd name="connsiteX41" fmla="*/ 393404 w 2083981"/>
              <a:gd name="connsiteY41" fmla="*/ 850605 h 1212112"/>
              <a:gd name="connsiteX42" fmla="*/ 116958 w 2083981"/>
              <a:gd name="connsiteY42" fmla="*/ 818707 h 1212112"/>
              <a:gd name="connsiteX43" fmla="*/ 63795 w 2083981"/>
              <a:gd name="connsiteY43" fmla="*/ 776177 h 1212112"/>
              <a:gd name="connsiteX44" fmla="*/ 0 w 2083981"/>
              <a:gd name="connsiteY44" fmla="*/ 499730 h 1212112"/>
              <a:gd name="connsiteX45" fmla="*/ 42530 w 2083981"/>
              <a:gd name="connsiteY45" fmla="*/ 382772 h 1212112"/>
              <a:gd name="connsiteX46" fmla="*/ 63795 w 2083981"/>
              <a:gd name="connsiteY46" fmla="*/ 350874 h 1212112"/>
              <a:gd name="connsiteX47" fmla="*/ 170121 w 2083981"/>
              <a:gd name="connsiteY47" fmla="*/ 308344 h 1212112"/>
              <a:gd name="connsiteX48" fmla="*/ 574158 w 2083981"/>
              <a:gd name="connsiteY48" fmla="*/ 223284 h 1212112"/>
              <a:gd name="connsiteX49" fmla="*/ 606056 w 2083981"/>
              <a:gd name="connsiteY49" fmla="*/ 233916 h 1212112"/>
              <a:gd name="connsiteX50" fmla="*/ 637953 w 2083981"/>
              <a:gd name="connsiteY50" fmla="*/ 265814 h 1212112"/>
              <a:gd name="connsiteX51" fmla="*/ 552893 w 2083981"/>
              <a:gd name="connsiteY51" fmla="*/ 425302 h 1212112"/>
              <a:gd name="connsiteX52" fmla="*/ 499730 w 2083981"/>
              <a:gd name="connsiteY52" fmla="*/ 446567 h 1212112"/>
              <a:gd name="connsiteX53" fmla="*/ 414670 w 2083981"/>
              <a:gd name="connsiteY53" fmla="*/ 435935 h 1212112"/>
              <a:gd name="connsiteX54" fmla="*/ 393404 w 2083981"/>
              <a:gd name="connsiteY54" fmla="*/ 372139 h 1212112"/>
              <a:gd name="connsiteX55" fmla="*/ 425302 w 2083981"/>
              <a:gd name="connsiteY55" fmla="*/ 138223 h 1212112"/>
              <a:gd name="connsiteX56" fmla="*/ 489097 w 2083981"/>
              <a:gd name="connsiteY56" fmla="*/ 85060 h 1212112"/>
              <a:gd name="connsiteX57" fmla="*/ 744279 w 2083981"/>
              <a:gd name="connsiteY57" fmla="*/ 31898 h 1212112"/>
              <a:gd name="connsiteX58" fmla="*/ 861237 w 2083981"/>
              <a:gd name="connsiteY58" fmla="*/ 63795 h 1212112"/>
              <a:gd name="connsiteX59" fmla="*/ 882502 w 2083981"/>
              <a:gd name="connsiteY59" fmla="*/ 116958 h 1212112"/>
              <a:gd name="connsiteX60" fmla="*/ 829339 w 2083981"/>
              <a:gd name="connsiteY60" fmla="*/ 340242 h 1212112"/>
              <a:gd name="connsiteX61" fmla="*/ 818707 w 2083981"/>
              <a:gd name="connsiteY61" fmla="*/ 308344 h 1212112"/>
              <a:gd name="connsiteX62" fmla="*/ 850604 w 2083981"/>
              <a:gd name="connsiteY62" fmla="*/ 106325 h 1212112"/>
              <a:gd name="connsiteX63" fmla="*/ 903767 w 2083981"/>
              <a:gd name="connsiteY63" fmla="*/ 53163 h 1212112"/>
              <a:gd name="connsiteX64" fmla="*/ 1095153 w 2083981"/>
              <a:gd name="connsiteY64" fmla="*/ 0 h 1212112"/>
              <a:gd name="connsiteX65" fmla="*/ 1318437 w 2083981"/>
              <a:gd name="connsiteY65" fmla="*/ 31898 h 1212112"/>
              <a:gd name="connsiteX66" fmla="*/ 1360967 w 2083981"/>
              <a:gd name="connsiteY66" fmla="*/ 95693 h 1212112"/>
              <a:gd name="connsiteX67" fmla="*/ 1339702 w 2083981"/>
              <a:gd name="connsiteY67" fmla="*/ 393405 h 1212112"/>
              <a:gd name="connsiteX68" fmla="*/ 1286539 w 2083981"/>
              <a:gd name="connsiteY68" fmla="*/ 425302 h 1212112"/>
              <a:gd name="connsiteX69" fmla="*/ 1254642 w 2083981"/>
              <a:gd name="connsiteY69" fmla="*/ 446567 h 1212112"/>
              <a:gd name="connsiteX70" fmla="*/ 1222744 w 2083981"/>
              <a:gd name="connsiteY70" fmla="*/ 425302 h 1212112"/>
              <a:gd name="connsiteX71" fmla="*/ 1254642 w 2083981"/>
              <a:gd name="connsiteY71" fmla="*/ 318977 h 1212112"/>
              <a:gd name="connsiteX72" fmla="*/ 1297172 w 2083981"/>
              <a:gd name="connsiteY72" fmla="*/ 308344 h 1212112"/>
              <a:gd name="connsiteX73" fmla="*/ 1403497 w 2083981"/>
              <a:gd name="connsiteY73" fmla="*/ 350874 h 1212112"/>
              <a:gd name="connsiteX74" fmla="*/ 1414130 w 2083981"/>
              <a:gd name="connsiteY74" fmla="*/ 414670 h 1212112"/>
              <a:gd name="connsiteX75" fmla="*/ 1414130 w 2083981"/>
              <a:gd name="connsiteY75" fmla="*/ 435935 h 12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083981" h="1212112">
                <a:moveTo>
                  <a:pt x="1711842" y="1127051"/>
                </a:moveTo>
                <a:cubicBezTo>
                  <a:pt x="1755865" y="1118247"/>
                  <a:pt x="1796801" y="1111550"/>
                  <a:pt x="1839432" y="1095153"/>
                </a:cubicBezTo>
                <a:cubicBezTo>
                  <a:pt x="1923796" y="1062705"/>
                  <a:pt x="1880692" y="1072025"/>
                  <a:pt x="1945758" y="1031358"/>
                </a:cubicBezTo>
                <a:cubicBezTo>
                  <a:pt x="1992680" y="1002031"/>
                  <a:pt x="1985673" y="1022569"/>
                  <a:pt x="2020186" y="978195"/>
                </a:cubicBezTo>
                <a:cubicBezTo>
                  <a:pt x="2056111" y="932005"/>
                  <a:pt x="2060835" y="918162"/>
                  <a:pt x="2083981" y="871870"/>
                </a:cubicBezTo>
                <a:cubicBezTo>
                  <a:pt x="2076893" y="854149"/>
                  <a:pt x="2074639" y="833611"/>
                  <a:pt x="2062716" y="818707"/>
                </a:cubicBezTo>
                <a:cubicBezTo>
                  <a:pt x="2045424" y="797092"/>
                  <a:pt x="2021953" y="780899"/>
                  <a:pt x="1998921" y="765544"/>
                </a:cubicBezTo>
                <a:cubicBezTo>
                  <a:pt x="1968597" y="745328"/>
                  <a:pt x="1916626" y="726247"/>
                  <a:pt x="1881963" y="712381"/>
                </a:cubicBezTo>
                <a:cubicBezTo>
                  <a:pt x="1850065" y="715925"/>
                  <a:pt x="1814976" y="708661"/>
                  <a:pt x="1786270" y="723014"/>
                </a:cubicBezTo>
                <a:cubicBezTo>
                  <a:pt x="1754888" y="738705"/>
                  <a:pt x="1737921" y="773971"/>
                  <a:pt x="1711842" y="797442"/>
                </a:cubicBezTo>
                <a:cubicBezTo>
                  <a:pt x="1702344" y="805991"/>
                  <a:pt x="1689646" y="810391"/>
                  <a:pt x="1679944" y="818707"/>
                </a:cubicBezTo>
                <a:cubicBezTo>
                  <a:pt x="1664722" y="831755"/>
                  <a:pt x="1654606" y="850922"/>
                  <a:pt x="1637414" y="861237"/>
                </a:cubicBezTo>
                <a:cubicBezTo>
                  <a:pt x="1618193" y="872770"/>
                  <a:pt x="1594883" y="875414"/>
                  <a:pt x="1573618" y="882502"/>
                </a:cubicBezTo>
                <a:cubicBezTo>
                  <a:pt x="1456894" y="999229"/>
                  <a:pt x="1657268" y="801198"/>
                  <a:pt x="1488558" y="956930"/>
                </a:cubicBezTo>
                <a:cubicBezTo>
                  <a:pt x="1459094" y="984128"/>
                  <a:pt x="1431851" y="1013637"/>
                  <a:pt x="1403497" y="1041991"/>
                </a:cubicBezTo>
                <a:cubicBezTo>
                  <a:pt x="1392865" y="1052623"/>
                  <a:pt x="1379569" y="1061137"/>
                  <a:pt x="1371600" y="1073888"/>
                </a:cubicBezTo>
                <a:cubicBezTo>
                  <a:pt x="1337310" y="1128752"/>
                  <a:pt x="1330009" y="1154621"/>
                  <a:pt x="1286539" y="1190846"/>
                </a:cubicBezTo>
                <a:cubicBezTo>
                  <a:pt x="1276722" y="1199027"/>
                  <a:pt x="1265274" y="1205023"/>
                  <a:pt x="1254642" y="1212112"/>
                </a:cubicBezTo>
                <a:cubicBezTo>
                  <a:pt x="1233377" y="1201479"/>
                  <a:pt x="1207658" y="1197026"/>
                  <a:pt x="1190846" y="1180214"/>
                </a:cubicBezTo>
                <a:cubicBezTo>
                  <a:pt x="1180513" y="1169881"/>
                  <a:pt x="1184059" y="1151782"/>
                  <a:pt x="1180214" y="1137684"/>
                </a:cubicBezTo>
                <a:cubicBezTo>
                  <a:pt x="1173425" y="1112791"/>
                  <a:pt x="1165207" y="1088288"/>
                  <a:pt x="1158949" y="1063256"/>
                </a:cubicBezTo>
                <a:cubicBezTo>
                  <a:pt x="1150450" y="1029261"/>
                  <a:pt x="1148820" y="986863"/>
                  <a:pt x="1127051" y="956930"/>
                </a:cubicBezTo>
                <a:cubicBezTo>
                  <a:pt x="1109363" y="932609"/>
                  <a:pt x="1084521" y="914400"/>
                  <a:pt x="1063256" y="893135"/>
                </a:cubicBezTo>
                <a:cubicBezTo>
                  <a:pt x="1020415" y="850294"/>
                  <a:pt x="977256" y="802522"/>
                  <a:pt x="914400" y="786809"/>
                </a:cubicBezTo>
                <a:lnTo>
                  <a:pt x="871870" y="776177"/>
                </a:lnTo>
                <a:cubicBezTo>
                  <a:pt x="857693" y="793898"/>
                  <a:pt x="840360" y="809501"/>
                  <a:pt x="829339" y="829339"/>
                </a:cubicBezTo>
                <a:cubicBezTo>
                  <a:pt x="822242" y="842113"/>
                  <a:pt x="822906" y="857873"/>
                  <a:pt x="818707" y="871870"/>
                </a:cubicBezTo>
                <a:cubicBezTo>
                  <a:pt x="812266" y="893340"/>
                  <a:pt x="803340" y="914040"/>
                  <a:pt x="797442" y="935665"/>
                </a:cubicBezTo>
                <a:cubicBezTo>
                  <a:pt x="785663" y="978856"/>
                  <a:pt x="788493" y="1011315"/>
                  <a:pt x="765544" y="1052623"/>
                </a:cubicBezTo>
                <a:cubicBezTo>
                  <a:pt x="758241" y="1065768"/>
                  <a:pt x="746157" y="1076180"/>
                  <a:pt x="733646" y="1084521"/>
                </a:cubicBezTo>
                <a:cubicBezTo>
                  <a:pt x="724321" y="1090738"/>
                  <a:pt x="712381" y="1091609"/>
                  <a:pt x="701749" y="1095153"/>
                </a:cubicBezTo>
                <a:cubicBezTo>
                  <a:pt x="601049" y="1075013"/>
                  <a:pt x="567521" y="1083113"/>
                  <a:pt x="489097" y="999460"/>
                </a:cubicBezTo>
                <a:cubicBezTo>
                  <a:pt x="464140" y="972840"/>
                  <a:pt x="453656" y="935665"/>
                  <a:pt x="435935" y="903767"/>
                </a:cubicBezTo>
                <a:cubicBezTo>
                  <a:pt x="432825" y="863345"/>
                  <a:pt x="407978" y="693268"/>
                  <a:pt x="446567" y="648586"/>
                </a:cubicBezTo>
                <a:cubicBezTo>
                  <a:pt x="493474" y="594273"/>
                  <a:pt x="564219" y="565808"/>
                  <a:pt x="627321" y="531628"/>
                </a:cubicBezTo>
                <a:cubicBezTo>
                  <a:pt x="650009" y="519339"/>
                  <a:pt x="676940" y="517451"/>
                  <a:pt x="701749" y="510363"/>
                </a:cubicBezTo>
                <a:cubicBezTo>
                  <a:pt x="708837" y="531628"/>
                  <a:pt x="721523" y="551792"/>
                  <a:pt x="723014" y="574158"/>
                </a:cubicBezTo>
                <a:cubicBezTo>
                  <a:pt x="727860" y="646850"/>
                  <a:pt x="707987" y="694984"/>
                  <a:pt x="669851" y="754912"/>
                </a:cubicBezTo>
                <a:cubicBezTo>
                  <a:pt x="661778" y="767598"/>
                  <a:pt x="649505" y="777183"/>
                  <a:pt x="637953" y="786809"/>
                </a:cubicBezTo>
                <a:cubicBezTo>
                  <a:pt x="628136" y="794990"/>
                  <a:pt x="617801" y="803040"/>
                  <a:pt x="606056" y="808074"/>
                </a:cubicBezTo>
                <a:cubicBezTo>
                  <a:pt x="573825" y="821887"/>
                  <a:pt x="487047" y="827204"/>
                  <a:pt x="467832" y="829339"/>
                </a:cubicBezTo>
                <a:cubicBezTo>
                  <a:pt x="443023" y="836428"/>
                  <a:pt x="419188" y="849650"/>
                  <a:pt x="393404" y="850605"/>
                </a:cubicBezTo>
                <a:cubicBezTo>
                  <a:pt x="213602" y="857265"/>
                  <a:pt x="230638" y="856600"/>
                  <a:pt x="116958" y="818707"/>
                </a:cubicBezTo>
                <a:cubicBezTo>
                  <a:pt x="99237" y="804530"/>
                  <a:pt x="74921" y="795956"/>
                  <a:pt x="63795" y="776177"/>
                </a:cubicBezTo>
                <a:cubicBezTo>
                  <a:pt x="19079" y="696681"/>
                  <a:pt x="12329" y="586032"/>
                  <a:pt x="0" y="499730"/>
                </a:cubicBezTo>
                <a:cubicBezTo>
                  <a:pt x="14177" y="460744"/>
                  <a:pt x="26189" y="420901"/>
                  <a:pt x="42530" y="382772"/>
                </a:cubicBezTo>
                <a:cubicBezTo>
                  <a:pt x="47564" y="371026"/>
                  <a:pt x="53978" y="359055"/>
                  <a:pt x="63795" y="350874"/>
                </a:cubicBezTo>
                <a:cubicBezTo>
                  <a:pt x="83332" y="334593"/>
                  <a:pt x="152160" y="313396"/>
                  <a:pt x="170121" y="308344"/>
                </a:cubicBezTo>
                <a:cubicBezTo>
                  <a:pt x="468488" y="224428"/>
                  <a:pt x="360093" y="241122"/>
                  <a:pt x="574158" y="223284"/>
                </a:cubicBezTo>
                <a:cubicBezTo>
                  <a:pt x="584791" y="226828"/>
                  <a:pt x="596731" y="227699"/>
                  <a:pt x="606056" y="233916"/>
                </a:cubicBezTo>
                <a:cubicBezTo>
                  <a:pt x="618567" y="242257"/>
                  <a:pt x="637953" y="250777"/>
                  <a:pt x="637953" y="265814"/>
                </a:cubicBezTo>
                <a:cubicBezTo>
                  <a:pt x="637953" y="333637"/>
                  <a:pt x="605740" y="388310"/>
                  <a:pt x="552893" y="425302"/>
                </a:cubicBezTo>
                <a:cubicBezTo>
                  <a:pt x="537257" y="436247"/>
                  <a:pt x="517451" y="439479"/>
                  <a:pt x="499730" y="446567"/>
                </a:cubicBezTo>
                <a:cubicBezTo>
                  <a:pt x="471377" y="443023"/>
                  <a:pt x="438079" y="452321"/>
                  <a:pt x="414670" y="435935"/>
                </a:cubicBezTo>
                <a:cubicBezTo>
                  <a:pt x="396306" y="423080"/>
                  <a:pt x="392604" y="394540"/>
                  <a:pt x="393404" y="372139"/>
                </a:cubicBezTo>
                <a:cubicBezTo>
                  <a:pt x="396213" y="293496"/>
                  <a:pt x="400417" y="212878"/>
                  <a:pt x="425302" y="138223"/>
                </a:cubicBezTo>
                <a:cubicBezTo>
                  <a:pt x="434055" y="111963"/>
                  <a:pt x="465063" y="98794"/>
                  <a:pt x="489097" y="85060"/>
                </a:cubicBezTo>
                <a:cubicBezTo>
                  <a:pt x="566694" y="40719"/>
                  <a:pt x="659181" y="42535"/>
                  <a:pt x="744279" y="31898"/>
                </a:cubicBezTo>
                <a:cubicBezTo>
                  <a:pt x="783265" y="42530"/>
                  <a:pt x="826822" y="42616"/>
                  <a:pt x="861237" y="63795"/>
                </a:cubicBezTo>
                <a:cubicBezTo>
                  <a:pt x="877492" y="73798"/>
                  <a:pt x="882502" y="97872"/>
                  <a:pt x="882502" y="116958"/>
                </a:cubicBezTo>
                <a:cubicBezTo>
                  <a:pt x="882502" y="333301"/>
                  <a:pt x="925297" y="308255"/>
                  <a:pt x="829339" y="340242"/>
                </a:cubicBezTo>
                <a:cubicBezTo>
                  <a:pt x="825795" y="329609"/>
                  <a:pt x="817692" y="319506"/>
                  <a:pt x="818707" y="308344"/>
                </a:cubicBezTo>
                <a:cubicBezTo>
                  <a:pt x="824879" y="240450"/>
                  <a:pt x="829046" y="171000"/>
                  <a:pt x="850604" y="106325"/>
                </a:cubicBezTo>
                <a:cubicBezTo>
                  <a:pt x="858529" y="82550"/>
                  <a:pt x="883499" y="67903"/>
                  <a:pt x="903767" y="53163"/>
                </a:cubicBezTo>
                <a:cubicBezTo>
                  <a:pt x="964631" y="8899"/>
                  <a:pt x="1019365" y="12631"/>
                  <a:pt x="1095153" y="0"/>
                </a:cubicBezTo>
                <a:cubicBezTo>
                  <a:pt x="1111056" y="1136"/>
                  <a:pt x="1278489" y="2844"/>
                  <a:pt x="1318437" y="31898"/>
                </a:cubicBezTo>
                <a:cubicBezTo>
                  <a:pt x="1339106" y="46930"/>
                  <a:pt x="1346790" y="74428"/>
                  <a:pt x="1360967" y="95693"/>
                </a:cubicBezTo>
                <a:cubicBezTo>
                  <a:pt x="1389394" y="223617"/>
                  <a:pt x="1405319" y="233009"/>
                  <a:pt x="1339702" y="393405"/>
                </a:cubicBezTo>
                <a:cubicBezTo>
                  <a:pt x="1331877" y="412532"/>
                  <a:pt x="1304064" y="414349"/>
                  <a:pt x="1286539" y="425302"/>
                </a:cubicBezTo>
                <a:cubicBezTo>
                  <a:pt x="1275703" y="432075"/>
                  <a:pt x="1265274" y="439479"/>
                  <a:pt x="1254642" y="446567"/>
                </a:cubicBezTo>
                <a:cubicBezTo>
                  <a:pt x="1244009" y="439479"/>
                  <a:pt x="1225516" y="437777"/>
                  <a:pt x="1222744" y="425302"/>
                </a:cubicBezTo>
                <a:cubicBezTo>
                  <a:pt x="1218619" y="406740"/>
                  <a:pt x="1227922" y="336790"/>
                  <a:pt x="1254642" y="318977"/>
                </a:cubicBezTo>
                <a:cubicBezTo>
                  <a:pt x="1266801" y="310871"/>
                  <a:pt x="1282995" y="311888"/>
                  <a:pt x="1297172" y="308344"/>
                </a:cubicBezTo>
                <a:cubicBezTo>
                  <a:pt x="1300078" y="309174"/>
                  <a:pt x="1391638" y="327155"/>
                  <a:pt x="1403497" y="350874"/>
                </a:cubicBezTo>
                <a:cubicBezTo>
                  <a:pt x="1413138" y="370157"/>
                  <a:pt x="1411456" y="393278"/>
                  <a:pt x="1414130" y="414670"/>
                </a:cubicBezTo>
                <a:cubicBezTo>
                  <a:pt x="1415009" y="421704"/>
                  <a:pt x="1414130" y="428847"/>
                  <a:pt x="1414130" y="43593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F99FDE-C2AF-19DB-599C-5402D0C5E587}"/>
              </a:ext>
            </a:extLst>
          </p:cNvPr>
          <p:cNvSpPr/>
          <p:nvPr/>
        </p:nvSpPr>
        <p:spPr>
          <a:xfrm flipV="1">
            <a:off x="4256290" y="5026578"/>
            <a:ext cx="1674454" cy="963017"/>
          </a:xfrm>
          <a:custGeom>
            <a:avLst/>
            <a:gdLst>
              <a:gd name="connsiteX0" fmla="*/ 1711842 w 2083981"/>
              <a:gd name="connsiteY0" fmla="*/ 1127051 h 1212112"/>
              <a:gd name="connsiteX1" fmla="*/ 1839432 w 2083981"/>
              <a:gd name="connsiteY1" fmla="*/ 1095153 h 1212112"/>
              <a:gd name="connsiteX2" fmla="*/ 1945758 w 2083981"/>
              <a:gd name="connsiteY2" fmla="*/ 1031358 h 1212112"/>
              <a:gd name="connsiteX3" fmla="*/ 2020186 w 2083981"/>
              <a:gd name="connsiteY3" fmla="*/ 978195 h 1212112"/>
              <a:gd name="connsiteX4" fmla="*/ 2083981 w 2083981"/>
              <a:gd name="connsiteY4" fmla="*/ 871870 h 1212112"/>
              <a:gd name="connsiteX5" fmla="*/ 2062716 w 2083981"/>
              <a:gd name="connsiteY5" fmla="*/ 818707 h 1212112"/>
              <a:gd name="connsiteX6" fmla="*/ 1998921 w 2083981"/>
              <a:gd name="connsiteY6" fmla="*/ 765544 h 1212112"/>
              <a:gd name="connsiteX7" fmla="*/ 1881963 w 2083981"/>
              <a:gd name="connsiteY7" fmla="*/ 712381 h 1212112"/>
              <a:gd name="connsiteX8" fmla="*/ 1786270 w 2083981"/>
              <a:gd name="connsiteY8" fmla="*/ 723014 h 1212112"/>
              <a:gd name="connsiteX9" fmla="*/ 1711842 w 2083981"/>
              <a:gd name="connsiteY9" fmla="*/ 797442 h 1212112"/>
              <a:gd name="connsiteX10" fmla="*/ 1679944 w 2083981"/>
              <a:gd name="connsiteY10" fmla="*/ 818707 h 1212112"/>
              <a:gd name="connsiteX11" fmla="*/ 1637414 w 2083981"/>
              <a:gd name="connsiteY11" fmla="*/ 861237 h 1212112"/>
              <a:gd name="connsiteX12" fmla="*/ 1573618 w 2083981"/>
              <a:gd name="connsiteY12" fmla="*/ 882502 h 1212112"/>
              <a:gd name="connsiteX13" fmla="*/ 1488558 w 2083981"/>
              <a:gd name="connsiteY13" fmla="*/ 956930 h 1212112"/>
              <a:gd name="connsiteX14" fmla="*/ 1403497 w 2083981"/>
              <a:gd name="connsiteY14" fmla="*/ 1041991 h 1212112"/>
              <a:gd name="connsiteX15" fmla="*/ 1371600 w 2083981"/>
              <a:gd name="connsiteY15" fmla="*/ 1073888 h 1212112"/>
              <a:gd name="connsiteX16" fmla="*/ 1286539 w 2083981"/>
              <a:gd name="connsiteY16" fmla="*/ 1190846 h 1212112"/>
              <a:gd name="connsiteX17" fmla="*/ 1254642 w 2083981"/>
              <a:gd name="connsiteY17" fmla="*/ 1212112 h 1212112"/>
              <a:gd name="connsiteX18" fmla="*/ 1190846 w 2083981"/>
              <a:gd name="connsiteY18" fmla="*/ 1180214 h 1212112"/>
              <a:gd name="connsiteX19" fmla="*/ 1180214 w 2083981"/>
              <a:gd name="connsiteY19" fmla="*/ 1137684 h 1212112"/>
              <a:gd name="connsiteX20" fmla="*/ 1158949 w 2083981"/>
              <a:gd name="connsiteY20" fmla="*/ 1063256 h 1212112"/>
              <a:gd name="connsiteX21" fmla="*/ 1127051 w 2083981"/>
              <a:gd name="connsiteY21" fmla="*/ 956930 h 1212112"/>
              <a:gd name="connsiteX22" fmla="*/ 1063256 w 2083981"/>
              <a:gd name="connsiteY22" fmla="*/ 893135 h 1212112"/>
              <a:gd name="connsiteX23" fmla="*/ 914400 w 2083981"/>
              <a:gd name="connsiteY23" fmla="*/ 786809 h 1212112"/>
              <a:gd name="connsiteX24" fmla="*/ 871870 w 2083981"/>
              <a:gd name="connsiteY24" fmla="*/ 776177 h 1212112"/>
              <a:gd name="connsiteX25" fmla="*/ 829339 w 2083981"/>
              <a:gd name="connsiteY25" fmla="*/ 829339 h 1212112"/>
              <a:gd name="connsiteX26" fmla="*/ 818707 w 2083981"/>
              <a:gd name="connsiteY26" fmla="*/ 871870 h 1212112"/>
              <a:gd name="connsiteX27" fmla="*/ 797442 w 2083981"/>
              <a:gd name="connsiteY27" fmla="*/ 935665 h 1212112"/>
              <a:gd name="connsiteX28" fmla="*/ 765544 w 2083981"/>
              <a:gd name="connsiteY28" fmla="*/ 1052623 h 1212112"/>
              <a:gd name="connsiteX29" fmla="*/ 733646 w 2083981"/>
              <a:gd name="connsiteY29" fmla="*/ 1084521 h 1212112"/>
              <a:gd name="connsiteX30" fmla="*/ 701749 w 2083981"/>
              <a:gd name="connsiteY30" fmla="*/ 1095153 h 1212112"/>
              <a:gd name="connsiteX31" fmla="*/ 489097 w 2083981"/>
              <a:gd name="connsiteY31" fmla="*/ 999460 h 1212112"/>
              <a:gd name="connsiteX32" fmla="*/ 435935 w 2083981"/>
              <a:gd name="connsiteY32" fmla="*/ 903767 h 1212112"/>
              <a:gd name="connsiteX33" fmla="*/ 446567 w 2083981"/>
              <a:gd name="connsiteY33" fmla="*/ 648586 h 1212112"/>
              <a:gd name="connsiteX34" fmla="*/ 627321 w 2083981"/>
              <a:gd name="connsiteY34" fmla="*/ 531628 h 1212112"/>
              <a:gd name="connsiteX35" fmla="*/ 701749 w 2083981"/>
              <a:gd name="connsiteY35" fmla="*/ 510363 h 1212112"/>
              <a:gd name="connsiteX36" fmla="*/ 723014 w 2083981"/>
              <a:gd name="connsiteY36" fmla="*/ 574158 h 1212112"/>
              <a:gd name="connsiteX37" fmla="*/ 669851 w 2083981"/>
              <a:gd name="connsiteY37" fmla="*/ 754912 h 1212112"/>
              <a:gd name="connsiteX38" fmla="*/ 637953 w 2083981"/>
              <a:gd name="connsiteY38" fmla="*/ 786809 h 1212112"/>
              <a:gd name="connsiteX39" fmla="*/ 606056 w 2083981"/>
              <a:gd name="connsiteY39" fmla="*/ 808074 h 1212112"/>
              <a:gd name="connsiteX40" fmla="*/ 467832 w 2083981"/>
              <a:gd name="connsiteY40" fmla="*/ 829339 h 1212112"/>
              <a:gd name="connsiteX41" fmla="*/ 393404 w 2083981"/>
              <a:gd name="connsiteY41" fmla="*/ 850605 h 1212112"/>
              <a:gd name="connsiteX42" fmla="*/ 116958 w 2083981"/>
              <a:gd name="connsiteY42" fmla="*/ 818707 h 1212112"/>
              <a:gd name="connsiteX43" fmla="*/ 63795 w 2083981"/>
              <a:gd name="connsiteY43" fmla="*/ 776177 h 1212112"/>
              <a:gd name="connsiteX44" fmla="*/ 0 w 2083981"/>
              <a:gd name="connsiteY44" fmla="*/ 499730 h 1212112"/>
              <a:gd name="connsiteX45" fmla="*/ 42530 w 2083981"/>
              <a:gd name="connsiteY45" fmla="*/ 382772 h 1212112"/>
              <a:gd name="connsiteX46" fmla="*/ 63795 w 2083981"/>
              <a:gd name="connsiteY46" fmla="*/ 350874 h 1212112"/>
              <a:gd name="connsiteX47" fmla="*/ 170121 w 2083981"/>
              <a:gd name="connsiteY47" fmla="*/ 308344 h 1212112"/>
              <a:gd name="connsiteX48" fmla="*/ 574158 w 2083981"/>
              <a:gd name="connsiteY48" fmla="*/ 223284 h 1212112"/>
              <a:gd name="connsiteX49" fmla="*/ 606056 w 2083981"/>
              <a:gd name="connsiteY49" fmla="*/ 233916 h 1212112"/>
              <a:gd name="connsiteX50" fmla="*/ 637953 w 2083981"/>
              <a:gd name="connsiteY50" fmla="*/ 265814 h 1212112"/>
              <a:gd name="connsiteX51" fmla="*/ 552893 w 2083981"/>
              <a:gd name="connsiteY51" fmla="*/ 425302 h 1212112"/>
              <a:gd name="connsiteX52" fmla="*/ 499730 w 2083981"/>
              <a:gd name="connsiteY52" fmla="*/ 446567 h 1212112"/>
              <a:gd name="connsiteX53" fmla="*/ 414670 w 2083981"/>
              <a:gd name="connsiteY53" fmla="*/ 435935 h 1212112"/>
              <a:gd name="connsiteX54" fmla="*/ 393404 w 2083981"/>
              <a:gd name="connsiteY54" fmla="*/ 372139 h 1212112"/>
              <a:gd name="connsiteX55" fmla="*/ 425302 w 2083981"/>
              <a:gd name="connsiteY55" fmla="*/ 138223 h 1212112"/>
              <a:gd name="connsiteX56" fmla="*/ 489097 w 2083981"/>
              <a:gd name="connsiteY56" fmla="*/ 85060 h 1212112"/>
              <a:gd name="connsiteX57" fmla="*/ 744279 w 2083981"/>
              <a:gd name="connsiteY57" fmla="*/ 31898 h 1212112"/>
              <a:gd name="connsiteX58" fmla="*/ 861237 w 2083981"/>
              <a:gd name="connsiteY58" fmla="*/ 63795 h 1212112"/>
              <a:gd name="connsiteX59" fmla="*/ 882502 w 2083981"/>
              <a:gd name="connsiteY59" fmla="*/ 116958 h 1212112"/>
              <a:gd name="connsiteX60" fmla="*/ 829339 w 2083981"/>
              <a:gd name="connsiteY60" fmla="*/ 340242 h 1212112"/>
              <a:gd name="connsiteX61" fmla="*/ 818707 w 2083981"/>
              <a:gd name="connsiteY61" fmla="*/ 308344 h 1212112"/>
              <a:gd name="connsiteX62" fmla="*/ 850604 w 2083981"/>
              <a:gd name="connsiteY62" fmla="*/ 106325 h 1212112"/>
              <a:gd name="connsiteX63" fmla="*/ 903767 w 2083981"/>
              <a:gd name="connsiteY63" fmla="*/ 53163 h 1212112"/>
              <a:gd name="connsiteX64" fmla="*/ 1095153 w 2083981"/>
              <a:gd name="connsiteY64" fmla="*/ 0 h 1212112"/>
              <a:gd name="connsiteX65" fmla="*/ 1318437 w 2083981"/>
              <a:gd name="connsiteY65" fmla="*/ 31898 h 1212112"/>
              <a:gd name="connsiteX66" fmla="*/ 1360967 w 2083981"/>
              <a:gd name="connsiteY66" fmla="*/ 95693 h 1212112"/>
              <a:gd name="connsiteX67" fmla="*/ 1339702 w 2083981"/>
              <a:gd name="connsiteY67" fmla="*/ 393405 h 1212112"/>
              <a:gd name="connsiteX68" fmla="*/ 1286539 w 2083981"/>
              <a:gd name="connsiteY68" fmla="*/ 425302 h 1212112"/>
              <a:gd name="connsiteX69" fmla="*/ 1254642 w 2083981"/>
              <a:gd name="connsiteY69" fmla="*/ 446567 h 1212112"/>
              <a:gd name="connsiteX70" fmla="*/ 1222744 w 2083981"/>
              <a:gd name="connsiteY70" fmla="*/ 425302 h 1212112"/>
              <a:gd name="connsiteX71" fmla="*/ 1254642 w 2083981"/>
              <a:gd name="connsiteY71" fmla="*/ 318977 h 1212112"/>
              <a:gd name="connsiteX72" fmla="*/ 1297172 w 2083981"/>
              <a:gd name="connsiteY72" fmla="*/ 308344 h 1212112"/>
              <a:gd name="connsiteX73" fmla="*/ 1403497 w 2083981"/>
              <a:gd name="connsiteY73" fmla="*/ 350874 h 1212112"/>
              <a:gd name="connsiteX74" fmla="*/ 1414130 w 2083981"/>
              <a:gd name="connsiteY74" fmla="*/ 414670 h 1212112"/>
              <a:gd name="connsiteX75" fmla="*/ 1414130 w 2083981"/>
              <a:gd name="connsiteY75" fmla="*/ 435935 h 12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083981" h="1212112">
                <a:moveTo>
                  <a:pt x="1711842" y="1127051"/>
                </a:moveTo>
                <a:cubicBezTo>
                  <a:pt x="1755865" y="1118247"/>
                  <a:pt x="1796801" y="1111550"/>
                  <a:pt x="1839432" y="1095153"/>
                </a:cubicBezTo>
                <a:cubicBezTo>
                  <a:pt x="1923796" y="1062705"/>
                  <a:pt x="1880692" y="1072025"/>
                  <a:pt x="1945758" y="1031358"/>
                </a:cubicBezTo>
                <a:cubicBezTo>
                  <a:pt x="1992680" y="1002031"/>
                  <a:pt x="1985673" y="1022569"/>
                  <a:pt x="2020186" y="978195"/>
                </a:cubicBezTo>
                <a:cubicBezTo>
                  <a:pt x="2056111" y="932005"/>
                  <a:pt x="2060835" y="918162"/>
                  <a:pt x="2083981" y="871870"/>
                </a:cubicBezTo>
                <a:cubicBezTo>
                  <a:pt x="2076893" y="854149"/>
                  <a:pt x="2074639" y="833611"/>
                  <a:pt x="2062716" y="818707"/>
                </a:cubicBezTo>
                <a:cubicBezTo>
                  <a:pt x="2045424" y="797092"/>
                  <a:pt x="2021953" y="780899"/>
                  <a:pt x="1998921" y="765544"/>
                </a:cubicBezTo>
                <a:cubicBezTo>
                  <a:pt x="1968597" y="745328"/>
                  <a:pt x="1916626" y="726247"/>
                  <a:pt x="1881963" y="712381"/>
                </a:cubicBezTo>
                <a:cubicBezTo>
                  <a:pt x="1850065" y="715925"/>
                  <a:pt x="1814976" y="708661"/>
                  <a:pt x="1786270" y="723014"/>
                </a:cubicBezTo>
                <a:cubicBezTo>
                  <a:pt x="1754888" y="738705"/>
                  <a:pt x="1737921" y="773971"/>
                  <a:pt x="1711842" y="797442"/>
                </a:cubicBezTo>
                <a:cubicBezTo>
                  <a:pt x="1702344" y="805991"/>
                  <a:pt x="1689646" y="810391"/>
                  <a:pt x="1679944" y="818707"/>
                </a:cubicBezTo>
                <a:cubicBezTo>
                  <a:pt x="1664722" y="831755"/>
                  <a:pt x="1654606" y="850922"/>
                  <a:pt x="1637414" y="861237"/>
                </a:cubicBezTo>
                <a:cubicBezTo>
                  <a:pt x="1618193" y="872770"/>
                  <a:pt x="1594883" y="875414"/>
                  <a:pt x="1573618" y="882502"/>
                </a:cubicBezTo>
                <a:cubicBezTo>
                  <a:pt x="1456894" y="999229"/>
                  <a:pt x="1657268" y="801198"/>
                  <a:pt x="1488558" y="956930"/>
                </a:cubicBezTo>
                <a:cubicBezTo>
                  <a:pt x="1459094" y="984128"/>
                  <a:pt x="1431851" y="1013637"/>
                  <a:pt x="1403497" y="1041991"/>
                </a:cubicBezTo>
                <a:cubicBezTo>
                  <a:pt x="1392865" y="1052623"/>
                  <a:pt x="1379569" y="1061137"/>
                  <a:pt x="1371600" y="1073888"/>
                </a:cubicBezTo>
                <a:cubicBezTo>
                  <a:pt x="1337310" y="1128752"/>
                  <a:pt x="1330009" y="1154621"/>
                  <a:pt x="1286539" y="1190846"/>
                </a:cubicBezTo>
                <a:cubicBezTo>
                  <a:pt x="1276722" y="1199027"/>
                  <a:pt x="1265274" y="1205023"/>
                  <a:pt x="1254642" y="1212112"/>
                </a:cubicBezTo>
                <a:cubicBezTo>
                  <a:pt x="1233377" y="1201479"/>
                  <a:pt x="1207658" y="1197026"/>
                  <a:pt x="1190846" y="1180214"/>
                </a:cubicBezTo>
                <a:cubicBezTo>
                  <a:pt x="1180513" y="1169881"/>
                  <a:pt x="1184059" y="1151782"/>
                  <a:pt x="1180214" y="1137684"/>
                </a:cubicBezTo>
                <a:cubicBezTo>
                  <a:pt x="1173425" y="1112791"/>
                  <a:pt x="1165207" y="1088288"/>
                  <a:pt x="1158949" y="1063256"/>
                </a:cubicBezTo>
                <a:cubicBezTo>
                  <a:pt x="1150450" y="1029261"/>
                  <a:pt x="1148820" y="986863"/>
                  <a:pt x="1127051" y="956930"/>
                </a:cubicBezTo>
                <a:cubicBezTo>
                  <a:pt x="1109363" y="932609"/>
                  <a:pt x="1084521" y="914400"/>
                  <a:pt x="1063256" y="893135"/>
                </a:cubicBezTo>
                <a:cubicBezTo>
                  <a:pt x="1020415" y="850294"/>
                  <a:pt x="977256" y="802522"/>
                  <a:pt x="914400" y="786809"/>
                </a:cubicBezTo>
                <a:lnTo>
                  <a:pt x="871870" y="776177"/>
                </a:lnTo>
                <a:cubicBezTo>
                  <a:pt x="857693" y="793898"/>
                  <a:pt x="840360" y="809501"/>
                  <a:pt x="829339" y="829339"/>
                </a:cubicBezTo>
                <a:cubicBezTo>
                  <a:pt x="822242" y="842113"/>
                  <a:pt x="822906" y="857873"/>
                  <a:pt x="818707" y="871870"/>
                </a:cubicBezTo>
                <a:cubicBezTo>
                  <a:pt x="812266" y="893340"/>
                  <a:pt x="803340" y="914040"/>
                  <a:pt x="797442" y="935665"/>
                </a:cubicBezTo>
                <a:cubicBezTo>
                  <a:pt x="785663" y="978856"/>
                  <a:pt x="788493" y="1011315"/>
                  <a:pt x="765544" y="1052623"/>
                </a:cubicBezTo>
                <a:cubicBezTo>
                  <a:pt x="758241" y="1065768"/>
                  <a:pt x="746157" y="1076180"/>
                  <a:pt x="733646" y="1084521"/>
                </a:cubicBezTo>
                <a:cubicBezTo>
                  <a:pt x="724321" y="1090738"/>
                  <a:pt x="712381" y="1091609"/>
                  <a:pt x="701749" y="1095153"/>
                </a:cubicBezTo>
                <a:cubicBezTo>
                  <a:pt x="601049" y="1075013"/>
                  <a:pt x="567521" y="1083113"/>
                  <a:pt x="489097" y="999460"/>
                </a:cubicBezTo>
                <a:cubicBezTo>
                  <a:pt x="464140" y="972840"/>
                  <a:pt x="453656" y="935665"/>
                  <a:pt x="435935" y="903767"/>
                </a:cubicBezTo>
                <a:cubicBezTo>
                  <a:pt x="432825" y="863345"/>
                  <a:pt x="407978" y="693268"/>
                  <a:pt x="446567" y="648586"/>
                </a:cubicBezTo>
                <a:cubicBezTo>
                  <a:pt x="493474" y="594273"/>
                  <a:pt x="564219" y="565808"/>
                  <a:pt x="627321" y="531628"/>
                </a:cubicBezTo>
                <a:cubicBezTo>
                  <a:pt x="650009" y="519339"/>
                  <a:pt x="676940" y="517451"/>
                  <a:pt x="701749" y="510363"/>
                </a:cubicBezTo>
                <a:cubicBezTo>
                  <a:pt x="708837" y="531628"/>
                  <a:pt x="721523" y="551792"/>
                  <a:pt x="723014" y="574158"/>
                </a:cubicBezTo>
                <a:cubicBezTo>
                  <a:pt x="727860" y="646850"/>
                  <a:pt x="707987" y="694984"/>
                  <a:pt x="669851" y="754912"/>
                </a:cubicBezTo>
                <a:cubicBezTo>
                  <a:pt x="661778" y="767598"/>
                  <a:pt x="649505" y="777183"/>
                  <a:pt x="637953" y="786809"/>
                </a:cubicBezTo>
                <a:cubicBezTo>
                  <a:pt x="628136" y="794990"/>
                  <a:pt x="617801" y="803040"/>
                  <a:pt x="606056" y="808074"/>
                </a:cubicBezTo>
                <a:cubicBezTo>
                  <a:pt x="573825" y="821887"/>
                  <a:pt x="487047" y="827204"/>
                  <a:pt x="467832" y="829339"/>
                </a:cubicBezTo>
                <a:cubicBezTo>
                  <a:pt x="443023" y="836428"/>
                  <a:pt x="419188" y="849650"/>
                  <a:pt x="393404" y="850605"/>
                </a:cubicBezTo>
                <a:cubicBezTo>
                  <a:pt x="213602" y="857265"/>
                  <a:pt x="230638" y="856600"/>
                  <a:pt x="116958" y="818707"/>
                </a:cubicBezTo>
                <a:cubicBezTo>
                  <a:pt x="99237" y="804530"/>
                  <a:pt x="74921" y="795956"/>
                  <a:pt x="63795" y="776177"/>
                </a:cubicBezTo>
                <a:cubicBezTo>
                  <a:pt x="19079" y="696681"/>
                  <a:pt x="12329" y="586032"/>
                  <a:pt x="0" y="499730"/>
                </a:cubicBezTo>
                <a:cubicBezTo>
                  <a:pt x="14177" y="460744"/>
                  <a:pt x="26189" y="420901"/>
                  <a:pt x="42530" y="382772"/>
                </a:cubicBezTo>
                <a:cubicBezTo>
                  <a:pt x="47564" y="371026"/>
                  <a:pt x="53978" y="359055"/>
                  <a:pt x="63795" y="350874"/>
                </a:cubicBezTo>
                <a:cubicBezTo>
                  <a:pt x="83332" y="334593"/>
                  <a:pt x="152160" y="313396"/>
                  <a:pt x="170121" y="308344"/>
                </a:cubicBezTo>
                <a:cubicBezTo>
                  <a:pt x="468488" y="224428"/>
                  <a:pt x="360093" y="241122"/>
                  <a:pt x="574158" y="223284"/>
                </a:cubicBezTo>
                <a:cubicBezTo>
                  <a:pt x="584791" y="226828"/>
                  <a:pt x="596731" y="227699"/>
                  <a:pt x="606056" y="233916"/>
                </a:cubicBezTo>
                <a:cubicBezTo>
                  <a:pt x="618567" y="242257"/>
                  <a:pt x="637953" y="250777"/>
                  <a:pt x="637953" y="265814"/>
                </a:cubicBezTo>
                <a:cubicBezTo>
                  <a:pt x="637953" y="333637"/>
                  <a:pt x="605740" y="388310"/>
                  <a:pt x="552893" y="425302"/>
                </a:cubicBezTo>
                <a:cubicBezTo>
                  <a:pt x="537257" y="436247"/>
                  <a:pt x="517451" y="439479"/>
                  <a:pt x="499730" y="446567"/>
                </a:cubicBezTo>
                <a:cubicBezTo>
                  <a:pt x="471377" y="443023"/>
                  <a:pt x="438079" y="452321"/>
                  <a:pt x="414670" y="435935"/>
                </a:cubicBezTo>
                <a:cubicBezTo>
                  <a:pt x="396306" y="423080"/>
                  <a:pt x="392604" y="394540"/>
                  <a:pt x="393404" y="372139"/>
                </a:cubicBezTo>
                <a:cubicBezTo>
                  <a:pt x="396213" y="293496"/>
                  <a:pt x="400417" y="212878"/>
                  <a:pt x="425302" y="138223"/>
                </a:cubicBezTo>
                <a:cubicBezTo>
                  <a:pt x="434055" y="111963"/>
                  <a:pt x="465063" y="98794"/>
                  <a:pt x="489097" y="85060"/>
                </a:cubicBezTo>
                <a:cubicBezTo>
                  <a:pt x="566694" y="40719"/>
                  <a:pt x="659181" y="42535"/>
                  <a:pt x="744279" y="31898"/>
                </a:cubicBezTo>
                <a:cubicBezTo>
                  <a:pt x="783265" y="42530"/>
                  <a:pt x="826822" y="42616"/>
                  <a:pt x="861237" y="63795"/>
                </a:cubicBezTo>
                <a:cubicBezTo>
                  <a:pt x="877492" y="73798"/>
                  <a:pt x="882502" y="97872"/>
                  <a:pt x="882502" y="116958"/>
                </a:cubicBezTo>
                <a:cubicBezTo>
                  <a:pt x="882502" y="333301"/>
                  <a:pt x="925297" y="308255"/>
                  <a:pt x="829339" y="340242"/>
                </a:cubicBezTo>
                <a:cubicBezTo>
                  <a:pt x="825795" y="329609"/>
                  <a:pt x="817692" y="319506"/>
                  <a:pt x="818707" y="308344"/>
                </a:cubicBezTo>
                <a:cubicBezTo>
                  <a:pt x="824879" y="240450"/>
                  <a:pt x="829046" y="171000"/>
                  <a:pt x="850604" y="106325"/>
                </a:cubicBezTo>
                <a:cubicBezTo>
                  <a:pt x="858529" y="82550"/>
                  <a:pt x="883499" y="67903"/>
                  <a:pt x="903767" y="53163"/>
                </a:cubicBezTo>
                <a:cubicBezTo>
                  <a:pt x="964631" y="8899"/>
                  <a:pt x="1019365" y="12631"/>
                  <a:pt x="1095153" y="0"/>
                </a:cubicBezTo>
                <a:cubicBezTo>
                  <a:pt x="1111056" y="1136"/>
                  <a:pt x="1278489" y="2844"/>
                  <a:pt x="1318437" y="31898"/>
                </a:cubicBezTo>
                <a:cubicBezTo>
                  <a:pt x="1339106" y="46930"/>
                  <a:pt x="1346790" y="74428"/>
                  <a:pt x="1360967" y="95693"/>
                </a:cubicBezTo>
                <a:cubicBezTo>
                  <a:pt x="1389394" y="223617"/>
                  <a:pt x="1405319" y="233009"/>
                  <a:pt x="1339702" y="393405"/>
                </a:cubicBezTo>
                <a:cubicBezTo>
                  <a:pt x="1331877" y="412532"/>
                  <a:pt x="1304064" y="414349"/>
                  <a:pt x="1286539" y="425302"/>
                </a:cubicBezTo>
                <a:cubicBezTo>
                  <a:pt x="1275703" y="432075"/>
                  <a:pt x="1265274" y="439479"/>
                  <a:pt x="1254642" y="446567"/>
                </a:cubicBezTo>
                <a:cubicBezTo>
                  <a:pt x="1244009" y="439479"/>
                  <a:pt x="1225516" y="437777"/>
                  <a:pt x="1222744" y="425302"/>
                </a:cubicBezTo>
                <a:cubicBezTo>
                  <a:pt x="1218619" y="406740"/>
                  <a:pt x="1227922" y="336790"/>
                  <a:pt x="1254642" y="318977"/>
                </a:cubicBezTo>
                <a:cubicBezTo>
                  <a:pt x="1266801" y="310871"/>
                  <a:pt x="1282995" y="311888"/>
                  <a:pt x="1297172" y="308344"/>
                </a:cubicBezTo>
                <a:cubicBezTo>
                  <a:pt x="1300078" y="309174"/>
                  <a:pt x="1391638" y="327155"/>
                  <a:pt x="1403497" y="350874"/>
                </a:cubicBezTo>
                <a:cubicBezTo>
                  <a:pt x="1413138" y="370157"/>
                  <a:pt x="1411456" y="393278"/>
                  <a:pt x="1414130" y="414670"/>
                </a:cubicBezTo>
                <a:cubicBezTo>
                  <a:pt x="1415009" y="421704"/>
                  <a:pt x="1414130" y="428847"/>
                  <a:pt x="1414130" y="43593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green arrows pointing to different directions&#10;&#10;Description automatically generated with medium confidence">
            <a:extLst>
              <a:ext uri="{FF2B5EF4-FFF2-40B4-BE49-F238E27FC236}">
                <a16:creationId xmlns:a16="http://schemas.microsoft.com/office/drawing/2014/main" id="{70082752-CE6E-D3D2-CAFC-92CDF53F8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40" y="2045483"/>
            <a:ext cx="4898065" cy="3284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C7D0F0-44FE-C968-FD94-E1357124DD0A}"/>
              </a:ext>
            </a:extLst>
          </p:cNvPr>
          <p:cNvSpPr txBox="1"/>
          <p:nvPr/>
        </p:nvSpPr>
        <p:spPr>
          <a:xfrm>
            <a:off x="9190299" y="1284546"/>
            <a:ext cx="65810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 take 3ult as input pdb structure and use the default </a:t>
            </a:r>
          </a:p>
          <a:p>
            <a:r>
              <a:rPr lang="en-GB"/>
              <a:t>Setting for adding free extension at the N ter and C ter.</a:t>
            </a:r>
          </a:p>
          <a:p>
            <a:endParaRPr lang="en-GB"/>
          </a:p>
          <a:p>
            <a:r>
              <a:rPr lang="en-GB"/>
              <a:t>The generated capping sequence has the following problem:</a:t>
            </a:r>
          </a:p>
          <a:p>
            <a:pPr marL="342900" indent="-342900">
              <a:buAutoNum type="arabicPeriod"/>
            </a:pPr>
            <a:r>
              <a:rPr lang="en-GB"/>
              <a:t>Rfdiffusion tends to extend the secondary structure token </a:t>
            </a:r>
          </a:p>
          <a:p>
            <a:r>
              <a:rPr lang="en-GB"/>
              <a:t>from the backbone. So it is is start with beta-solenoid, it tends to </a:t>
            </a:r>
          </a:p>
          <a:p>
            <a:r>
              <a:rPr lang="en-GB"/>
              <a:t>Extend the beta strand. That makes the capping not ‘cap’.</a:t>
            </a:r>
          </a:p>
          <a:p>
            <a:r>
              <a:rPr lang="en-GB"/>
              <a:t>2. The distance between the extended capping structure and </a:t>
            </a:r>
          </a:p>
          <a:p>
            <a:r>
              <a:rPr lang="en-GB"/>
              <a:t>The main body structure are either too far away or too angled. </a:t>
            </a:r>
          </a:p>
          <a:p>
            <a:r>
              <a:rPr lang="en-GB"/>
              <a:t>That also makes them not ideal.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8A143-6C8B-A432-A538-50447711924B}"/>
              </a:ext>
            </a:extLst>
          </p:cNvPr>
          <p:cNvSpPr txBox="1"/>
          <p:nvPr/>
        </p:nvSpPr>
        <p:spPr>
          <a:xfrm>
            <a:off x="343738" y="2648769"/>
            <a:ext cx="4035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Flaw: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Tend to extend the original secondary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Cap is far away from main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r>
              <a:rPr lang="en-GB"/>
              <a:t>Surprised knowledge: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Rfdiffusion is biased with residue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DAAFF9-D1A7-A714-6B4F-90AD6E2381B8}"/>
              </a:ext>
            </a:extLst>
          </p:cNvPr>
          <p:cNvGrpSpPr/>
          <p:nvPr/>
        </p:nvGrpSpPr>
        <p:grpSpPr>
          <a:xfrm>
            <a:off x="5789558" y="1216404"/>
            <a:ext cx="3541928" cy="4991090"/>
            <a:chOff x="4238482" y="100568"/>
            <a:chExt cx="3782729" cy="5330414"/>
          </a:xfrm>
        </p:grpSpPr>
        <p:pic>
          <p:nvPicPr>
            <p:cNvPr id="5" name="Picture 4" descr="A group of colored bones&#10;&#10;Description automatically generated">
              <a:extLst>
                <a:ext uri="{FF2B5EF4-FFF2-40B4-BE49-F238E27FC236}">
                  <a16:creationId xmlns:a16="http://schemas.microsoft.com/office/drawing/2014/main" id="{A6E7511F-F73F-9060-DC17-14C9154C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1" r="81369"/>
            <a:stretch/>
          </p:blipFill>
          <p:spPr>
            <a:xfrm>
              <a:off x="4238482" y="100568"/>
              <a:ext cx="1260910" cy="5330414"/>
            </a:xfrm>
            <a:prstGeom prst="rect">
              <a:avLst/>
            </a:prstGeom>
          </p:spPr>
        </p:pic>
        <p:pic>
          <p:nvPicPr>
            <p:cNvPr id="2" name="Picture 1" descr="A group of colored bones&#10;&#10;Description automatically generated">
              <a:extLst>
                <a:ext uri="{FF2B5EF4-FFF2-40B4-BE49-F238E27FC236}">
                  <a16:creationId xmlns:a16="http://schemas.microsoft.com/office/drawing/2014/main" id="{A70C8425-1257-7DB4-F6CF-2C6FADC6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6" r="57351"/>
            <a:stretch/>
          </p:blipFill>
          <p:spPr>
            <a:xfrm>
              <a:off x="5306885" y="100568"/>
              <a:ext cx="1010653" cy="5330414"/>
            </a:xfrm>
            <a:prstGeom prst="rect">
              <a:avLst/>
            </a:prstGeom>
          </p:spPr>
        </p:pic>
        <p:pic>
          <p:nvPicPr>
            <p:cNvPr id="3" name="Picture 2" descr="A group of colored bones&#10;&#10;Description automatically generated">
              <a:extLst>
                <a:ext uri="{FF2B5EF4-FFF2-40B4-BE49-F238E27FC236}">
                  <a16:creationId xmlns:a16="http://schemas.microsoft.com/office/drawing/2014/main" id="{99A54EA7-5022-D9F3-E8AB-61174172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01" r="33878"/>
            <a:stretch/>
          </p:blipFill>
          <p:spPr>
            <a:xfrm>
              <a:off x="6317538" y="100568"/>
              <a:ext cx="770021" cy="5330414"/>
            </a:xfrm>
            <a:prstGeom prst="rect">
              <a:avLst/>
            </a:prstGeom>
          </p:spPr>
        </p:pic>
        <p:pic>
          <p:nvPicPr>
            <p:cNvPr id="4" name="Picture 3" descr="A group of colored bones&#10;&#10;Description automatically generated">
              <a:extLst>
                <a:ext uri="{FF2B5EF4-FFF2-40B4-BE49-F238E27FC236}">
                  <a16:creationId xmlns:a16="http://schemas.microsoft.com/office/drawing/2014/main" id="{2DE430AB-7CE1-5015-8378-691B147D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81" r="6826"/>
            <a:stretch/>
          </p:blipFill>
          <p:spPr>
            <a:xfrm>
              <a:off x="6988547" y="100568"/>
              <a:ext cx="1032664" cy="5330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49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group of colorful spirals&#10;&#10;Description automatically generated">
            <a:extLst>
              <a:ext uri="{FF2B5EF4-FFF2-40B4-BE49-F238E27FC236}">
                <a16:creationId xmlns:a16="http://schemas.microsoft.com/office/drawing/2014/main" id="{6871BB1C-3356-C7DE-7256-6A2E0117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57481"/>
          <a:stretch/>
        </p:blipFill>
        <p:spPr>
          <a:xfrm>
            <a:off x="5482728" y="565450"/>
            <a:ext cx="2394857" cy="1567543"/>
          </a:xfrm>
          <a:prstGeom prst="rect">
            <a:avLst/>
          </a:prstGeom>
        </p:spPr>
      </p:pic>
      <p:pic>
        <p:nvPicPr>
          <p:cNvPr id="29" name="Picture 28" descr="A group of colorful spirals&#10;&#10;Description automatically generated">
            <a:extLst>
              <a:ext uri="{FF2B5EF4-FFF2-40B4-BE49-F238E27FC236}">
                <a16:creationId xmlns:a16="http://schemas.microsoft.com/office/drawing/2014/main" id="{566A08CD-3002-12C5-013F-8DFE60434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9029" r="32675" b="30302"/>
          <a:stretch/>
        </p:blipFill>
        <p:spPr>
          <a:xfrm>
            <a:off x="5607913" y="4558925"/>
            <a:ext cx="2394857" cy="1567543"/>
          </a:xfrm>
          <a:prstGeom prst="rect">
            <a:avLst/>
          </a:prstGeom>
        </p:spPr>
      </p:pic>
      <p:pic>
        <p:nvPicPr>
          <p:cNvPr id="30" name="Picture 29" descr="A group of colorful spirals&#10;&#10;Description automatically generated">
            <a:extLst>
              <a:ext uri="{FF2B5EF4-FFF2-40B4-BE49-F238E27FC236}">
                <a16:creationId xmlns:a16="http://schemas.microsoft.com/office/drawing/2014/main" id="{FDBFD647-B7B3-7C3D-9C61-2D5B8AC18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3836" r="32675" b="40039"/>
          <a:stretch/>
        </p:blipFill>
        <p:spPr>
          <a:xfrm>
            <a:off x="5607913" y="3446537"/>
            <a:ext cx="2394857" cy="899885"/>
          </a:xfrm>
          <a:prstGeom prst="rect">
            <a:avLst/>
          </a:prstGeom>
        </p:spPr>
      </p:pic>
      <p:pic>
        <p:nvPicPr>
          <p:cNvPr id="31" name="Picture 30" descr="A group of colorful spirals&#10;&#10;Description automatically generated">
            <a:extLst>
              <a:ext uri="{FF2B5EF4-FFF2-40B4-BE49-F238E27FC236}">
                <a16:creationId xmlns:a16="http://schemas.microsoft.com/office/drawing/2014/main" id="{C73EE7A2-B481-9251-1A8F-466B0A80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42441" r="32675" b="51434"/>
          <a:stretch/>
        </p:blipFill>
        <p:spPr>
          <a:xfrm>
            <a:off x="5482728" y="2245249"/>
            <a:ext cx="2394857" cy="899885"/>
          </a:xfrm>
          <a:prstGeom prst="rect">
            <a:avLst/>
          </a:prstGeom>
        </p:spPr>
      </p:pic>
      <p:pic>
        <p:nvPicPr>
          <p:cNvPr id="4" name="Picture 3" descr="A group of colorful spirals&#10;&#10;Description automatically generated">
            <a:extLst>
              <a:ext uri="{FF2B5EF4-FFF2-40B4-BE49-F238E27FC236}">
                <a16:creationId xmlns:a16="http://schemas.microsoft.com/office/drawing/2014/main" id="{118E29E6-56A5-4F27-3B6F-BDE1A9D93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30302"/>
          <a:stretch/>
        </p:blipFill>
        <p:spPr>
          <a:xfrm>
            <a:off x="0" y="805543"/>
            <a:ext cx="2394857" cy="5561018"/>
          </a:xfrm>
          <a:prstGeom prst="rect">
            <a:avLst/>
          </a:prstGeom>
        </p:spPr>
      </p:pic>
      <p:pic>
        <p:nvPicPr>
          <p:cNvPr id="5" name="Picture 4" descr="A group of colorful spirals&#10;&#10;Description automatically generated">
            <a:extLst>
              <a:ext uri="{FF2B5EF4-FFF2-40B4-BE49-F238E27FC236}">
                <a16:creationId xmlns:a16="http://schemas.microsoft.com/office/drawing/2014/main" id="{D99BCF14-8119-750C-7A48-BD363A356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57481"/>
          <a:stretch/>
        </p:blipFill>
        <p:spPr>
          <a:xfrm>
            <a:off x="1736272" y="805543"/>
            <a:ext cx="2394857" cy="1567543"/>
          </a:xfrm>
          <a:prstGeom prst="rect">
            <a:avLst/>
          </a:prstGeom>
        </p:spPr>
      </p:pic>
      <p:pic>
        <p:nvPicPr>
          <p:cNvPr id="6" name="Picture 5" descr="A group of colorful spirals&#10;&#10;Description automatically generated">
            <a:extLst>
              <a:ext uri="{FF2B5EF4-FFF2-40B4-BE49-F238E27FC236}">
                <a16:creationId xmlns:a16="http://schemas.microsoft.com/office/drawing/2014/main" id="{46F0E927-FBB4-CA39-F87C-FAA35AFB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9029" r="32675" b="30302"/>
          <a:stretch/>
        </p:blipFill>
        <p:spPr>
          <a:xfrm>
            <a:off x="1861457" y="4799018"/>
            <a:ext cx="2394857" cy="1567543"/>
          </a:xfrm>
          <a:prstGeom prst="rect">
            <a:avLst/>
          </a:prstGeom>
        </p:spPr>
      </p:pic>
      <p:pic>
        <p:nvPicPr>
          <p:cNvPr id="7" name="Picture 6" descr="A group of colorful spirals&#10;&#10;Description automatically generated">
            <a:extLst>
              <a:ext uri="{FF2B5EF4-FFF2-40B4-BE49-F238E27FC236}">
                <a16:creationId xmlns:a16="http://schemas.microsoft.com/office/drawing/2014/main" id="{4820541D-2C79-8276-1DA7-84480AEF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3836" r="32675" b="40039"/>
          <a:stretch/>
        </p:blipFill>
        <p:spPr>
          <a:xfrm>
            <a:off x="1861457" y="3686630"/>
            <a:ext cx="2394857" cy="899885"/>
          </a:xfrm>
          <a:prstGeom prst="rect">
            <a:avLst/>
          </a:prstGeom>
        </p:spPr>
      </p:pic>
      <p:pic>
        <p:nvPicPr>
          <p:cNvPr id="8" name="Picture 7" descr="A group of colorful spirals&#10;&#10;Description automatically generated">
            <a:extLst>
              <a:ext uri="{FF2B5EF4-FFF2-40B4-BE49-F238E27FC236}">
                <a16:creationId xmlns:a16="http://schemas.microsoft.com/office/drawing/2014/main" id="{3C65DFB9-0ACE-53F8-1EA1-F69F33775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42441" r="32675" b="51434"/>
          <a:stretch/>
        </p:blipFill>
        <p:spPr>
          <a:xfrm>
            <a:off x="1736272" y="2485342"/>
            <a:ext cx="2394857" cy="8998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0025D1-7264-0254-4254-85DAC671FEFF}"/>
              </a:ext>
            </a:extLst>
          </p:cNvPr>
          <p:cNvCxnSpPr/>
          <p:nvPr/>
        </p:nvCxnSpPr>
        <p:spPr>
          <a:xfrm>
            <a:off x="2109107" y="2373086"/>
            <a:ext cx="18115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CC4235-77CF-7ED5-0755-A7415E13CAF6}"/>
              </a:ext>
            </a:extLst>
          </p:cNvPr>
          <p:cNvCxnSpPr/>
          <p:nvPr/>
        </p:nvCxnSpPr>
        <p:spPr>
          <a:xfrm>
            <a:off x="2109107" y="3479800"/>
            <a:ext cx="18115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7C63FD-4254-C9AF-D13E-D0F6A70C29FF}"/>
              </a:ext>
            </a:extLst>
          </p:cNvPr>
          <p:cNvCxnSpPr/>
          <p:nvPr/>
        </p:nvCxnSpPr>
        <p:spPr>
          <a:xfrm>
            <a:off x="2109106" y="4722818"/>
            <a:ext cx="18115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DF2658-0F16-FA04-D8E4-F6DDA9C82270}"/>
              </a:ext>
            </a:extLst>
          </p:cNvPr>
          <p:cNvSpPr txBox="1"/>
          <p:nvPr/>
        </p:nvSpPr>
        <p:spPr>
          <a:xfrm>
            <a:off x="3415486" y="1964435"/>
            <a:ext cx="76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N cap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FD5B5-4129-7062-6279-2A454C09CAB7}"/>
              </a:ext>
            </a:extLst>
          </p:cNvPr>
          <p:cNvSpPr txBox="1"/>
          <p:nvPr/>
        </p:nvSpPr>
        <p:spPr>
          <a:xfrm>
            <a:off x="3353925" y="3145134"/>
            <a:ext cx="13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N extension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E8B95-A6BA-1EDE-ABE0-4C47F956C931}"/>
              </a:ext>
            </a:extLst>
          </p:cNvPr>
          <p:cNvSpPr txBox="1"/>
          <p:nvPr/>
        </p:nvSpPr>
        <p:spPr>
          <a:xfrm>
            <a:off x="3277460" y="4266790"/>
            <a:ext cx="135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 extension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1615F-1426-9358-BD7F-A45FDD19F6B6}"/>
              </a:ext>
            </a:extLst>
          </p:cNvPr>
          <p:cNvSpPr txBox="1"/>
          <p:nvPr/>
        </p:nvSpPr>
        <p:spPr>
          <a:xfrm>
            <a:off x="3485399" y="5206675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 cap</a:t>
            </a:r>
          </a:p>
        </p:txBody>
      </p:sp>
      <p:pic>
        <p:nvPicPr>
          <p:cNvPr id="17" name="Picture 16" descr="A group of colorful spirals&#10;&#10;Description automatically generated">
            <a:extLst>
              <a:ext uri="{FF2B5EF4-FFF2-40B4-BE49-F238E27FC236}">
                <a16:creationId xmlns:a16="http://schemas.microsoft.com/office/drawing/2014/main" id="{33A26476-F690-3868-3FF7-BB3B2D469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57481"/>
          <a:stretch/>
        </p:blipFill>
        <p:spPr>
          <a:xfrm>
            <a:off x="3721108" y="1031181"/>
            <a:ext cx="2394857" cy="1567543"/>
          </a:xfrm>
          <a:prstGeom prst="rect">
            <a:avLst/>
          </a:prstGeom>
        </p:spPr>
      </p:pic>
      <p:pic>
        <p:nvPicPr>
          <p:cNvPr id="18" name="Picture 17" descr="A group of colorful spirals&#10;&#10;Description automatically generated">
            <a:extLst>
              <a:ext uri="{FF2B5EF4-FFF2-40B4-BE49-F238E27FC236}">
                <a16:creationId xmlns:a16="http://schemas.microsoft.com/office/drawing/2014/main" id="{F9C0F675-DE3A-F7E5-048D-F68C330C4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42441" r="32675" b="51434"/>
          <a:stretch/>
        </p:blipFill>
        <p:spPr>
          <a:xfrm>
            <a:off x="3721108" y="1547264"/>
            <a:ext cx="2394857" cy="8998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C9AFB1-9C54-7E0B-FA05-27A719886D44}"/>
              </a:ext>
            </a:extLst>
          </p:cNvPr>
          <p:cNvSpPr txBox="1"/>
          <p:nvPr/>
        </p:nvSpPr>
        <p:spPr>
          <a:xfrm>
            <a:off x="2140857" y="664747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Structure motif split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C75DF-B6A0-B31A-43ED-2C96D9A52EAF}"/>
              </a:ext>
            </a:extLst>
          </p:cNvPr>
          <p:cNvSpPr txBox="1"/>
          <p:nvPr/>
        </p:nvSpPr>
        <p:spPr>
          <a:xfrm>
            <a:off x="4619662" y="6034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RMSD</a:t>
            </a:r>
          </a:p>
        </p:txBody>
      </p:sp>
      <p:pic>
        <p:nvPicPr>
          <p:cNvPr id="21" name="Picture 20" descr="A group of colorful spirals&#10;&#10;Description automatically generated">
            <a:extLst>
              <a:ext uri="{FF2B5EF4-FFF2-40B4-BE49-F238E27FC236}">
                <a16:creationId xmlns:a16="http://schemas.microsoft.com/office/drawing/2014/main" id="{57167A62-11A1-6CDD-A6BC-F47654C50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3836" r="32675" b="40039"/>
          <a:stretch/>
        </p:blipFill>
        <p:spPr>
          <a:xfrm>
            <a:off x="4039731" y="4170833"/>
            <a:ext cx="2394857" cy="899885"/>
          </a:xfrm>
          <a:prstGeom prst="rect">
            <a:avLst/>
          </a:prstGeom>
        </p:spPr>
      </p:pic>
      <p:pic>
        <p:nvPicPr>
          <p:cNvPr id="22" name="Picture 21" descr="A group of colorful spirals&#10;&#10;Description automatically generated">
            <a:extLst>
              <a:ext uri="{FF2B5EF4-FFF2-40B4-BE49-F238E27FC236}">
                <a16:creationId xmlns:a16="http://schemas.microsoft.com/office/drawing/2014/main" id="{82ADB100-3403-8950-3890-002B91D37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9029" r="32675" b="30302"/>
          <a:stretch/>
        </p:blipFill>
        <p:spPr>
          <a:xfrm>
            <a:off x="4160654" y="4307654"/>
            <a:ext cx="2394857" cy="156754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E333E8D-FE13-27B2-425D-746CDC3F064F}"/>
              </a:ext>
            </a:extLst>
          </p:cNvPr>
          <p:cNvSpPr/>
          <p:nvPr/>
        </p:nvSpPr>
        <p:spPr>
          <a:xfrm>
            <a:off x="6646738" y="1561724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46E729-BE83-F938-7B06-45BB5820BEC4}"/>
              </a:ext>
            </a:extLst>
          </p:cNvPr>
          <p:cNvSpPr/>
          <p:nvPr/>
        </p:nvSpPr>
        <p:spPr>
          <a:xfrm>
            <a:off x="6646738" y="2544968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1EC3602-251E-026C-7CE0-96B460CD020C}"/>
              </a:ext>
            </a:extLst>
          </p:cNvPr>
          <p:cNvSpPr/>
          <p:nvPr/>
        </p:nvSpPr>
        <p:spPr>
          <a:xfrm>
            <a:off x="6600854" y="3896479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721B2E-C601-00EA-ABE4-D217EF37E07C}"/>
              </a:ext>
            </a:extLst>
          </p:cNvPr>
          <p:cNvSpPr/>
          <p:nvPr/>
        </p:nvSpPr>
        <p:spPr>
          <a:xfrm>
            <a:off x="6631608" y="4890492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9DDC30-6AFF-B0FD-5CBE-18AA231E21CB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>
            <a:off x="6726040" y="1720328"/>
            <a:ext cx="0" cy="824640"/>
          </a:xfrm>
          <a:prstGeom prst="line">
            <a:avLst/>
          </a:prstGeom>
          <a:ln w="57150"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6F60BF-1132-521D-9873-E8A6C8F3F753}"/>
              </a:ext>
            </a:extLst>
          </p:cNvPr>
          <p:cNvCxnSpPr/>
          <p:nvPr/>
        </p:nvCxnSpPr>
        <p:spPr>
          <a:xfrm>
            <a:off x="6680156" y="4055083"/>
            <a:ext cx="0" cy="824640"/>
          </a:xfrm>
          <a:prstGeom prst="line">
            <a:avLst/>
          </a:prstGeom>
          <a:ln w="57150">
            <a:solidFill>
              <a:srgbClr val="00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F11C6FE-709E-D472-CF05-623727EF8DE7}"/>
              </a:ext>
            </a:extLst>
          </p:cNvPr>
          <p:cNvSpPr txBox="1"/>
          <p:nvPr/>
        </p:nvSpPr>
        <p:spPr>
          <a:xfrm>
            <a:off x="6212193" y="452491"/>
            <a:ext cx="109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distance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5BBE2C-9016-961A-36BA-ADA43B605DFB}"/>
              </a:ext>
            </a:extLst>
          </p:cNvPr>
          <p:cNvSpPr txBox="1"/>
          <p:nvPr/>
        </p:nvSpPr>
        <p:spPr>
          <a:xfrm rot="16200000">
            <a:off x="5146838" y="2917027"/>
            <a:ext cx="169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Center of mass</a:t>
            </a:r>
          </a:p>
        </p:txBody>
      </p:sp>
      <p:pic>
        <p:nvPicPr>
          <p:cNvPr id="37" name="Picture 36" descr="A group of colorful spirals&#10;&#10;Description automatically generated">
            <a:extLst>
              <a:ext uri="{FF2B5EF4-FFF2-40B4-BE49-F238E27FC236}">
                <a16:creationId xmlns:a16="http://schemas.microsoft.com/office/drawing/2014/main" id="{D0586B48-7C8E-5F3B-1599-38F722BEC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31850" r="32675" b="57481"/>
          <a:stretch/>
        </p:blipFill>
        <p:spPr>
          <a:xfrm>
            <a:off x="7146970" y="689956"/>
            <a:ext cx="2394857" cy="1567543"/>
          </a:xfrm>
          <a:prstGeom prst="rect">
            <a:avLst/>
          </a:prstGeom>
        </p:spPr>
      </p:pic>
      <p:pic>
        <p:nvPicPr>
          <p:cNvPr id="38" name="Picture 37" descr="A group of colorful spirals&#10;&#10;Description automatically generated">
            <a:extLst>
              <a:ext uri="{FF2B5EF4-FFF2-40B4-BE49-F238E27FC236}">
                <a16:creationId xmlns:a16="http://schemas.microsoft.com/office/drawing/2014/main" id="{8C282583-A0BD-A9F0-FE49-CF62534F9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9029" r="32675" b="30302"/>
          <a:stretch/>
        </p:blipFill>
        <p:spPr>
          <a:xfrm>
            <a:off x="7272155" y="4683431"/>
            <a:ext cx="2394857" cy="1567543"/>
          </a:xfrm>
          <a:prstGeom prst="rect">
            <a:avLst/>
          </a:prstGeom>
        </p:spPr>
      </p:pic>
      <p:pic>
        <p:nvPicPr>
          <p:cNvPr id="39" name="Picture 38" descr="A group of colorful spirals&#10;&#10;Description automatically generated">
            <a:extLst>
              <a:ext uri="{FF2B5EF4-FFF2-40B4-BE49-F238E27FC236}">
                <a16:creationId xmlns:a16="http://schemas.microsoft.com/office/drawing/2014/main" id="{1CBD23C4-651A-06C8-A45F-111524129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53836" r="32675" b="40039"/>
          <a:stretch/>
        </p:blipFill>
        <p:spPr>
          <a:xfrm>
            <a:off x="7272155" y="3571043"/>
            <a:ext cx="2394857" cy="899885"/>
          </a:xfrm>
          <a:prstGeom prst="rect">
            <a:avLst/>
          </a:prstGeom>
        </p:spPr>
      </p:pic>
      <p:pic>
        <p:nvPicPr>
          <p:cNvPr id="40" name="Picture 39" descr="A group of colorful spirals&#10;&#10;Description automatically generated">
            <a:extLst>
              <a:ext uri="{FF2B5EF4-FFF2-40B4-BE49-F238E27FC236}">
                <a16:creationId xmlns:a16="http://schemas.microsoft.com/office/drawing/2014/main" id="{47A44467-D3E4-CE63-C496-570A2C5A7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4" t="42441" r="32675" b="51434"/>
          <a:stretch/>
        </p:blipFill>
        <p:spPr>
          <a:xfrm>
            <a:off x="7146970" y="2369755"/>
            <a:ext cx="2394857" cy="89988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77092896-0FC2-FE2B-7305-9517EF368FBE}"/>
              </a:ext>
            </a:extLst>
          </p:cNvPr>
          <p:cNvSpPr/>
          <p:nvPr/>
        </p:nvSpPr>
        <p:spPr>
          <a:xfrm>
            <a:off x="8310980" y="1686230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F78DDB-9F58-29B2-28ED-13432DFB4BEE}"/>
              </a:ext>
            </a:extLst>
          </p:cNvPr>
          <p:cNvSpPr/>
          <p:nvPr/>
        </p:nvSpPr>
        <p:spPr>
          <a:xfrm>
            <a:off x="8310980" y="2669474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C3DD18C-6655-8EC1-67F8-192280356FB5}"/>
              </a:ext>
            </a:extLst>
          </p:cNvPr>
          <p:cNvSpPr/>
          <p:nvPr/>
        </p:nvSpPr>
        <p:spPr>
          <a:xfrm>
            <a:off x="8265096" y="4020985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69FC8B2-78A7-4E31-D820-B698F6ECACE1}"/>
              </a:ext>
            </a:extLst>
          </p:cNvPr>
          <p:cNvSpPr/>
          <p:nvPr/>
        </p:nvSpPr>
        <p:spPr>
          <a:xfrm>
            <a:off x="8295850" y="5014998"/>
            <a:ext cx="158604" cy="15860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EB20D9-5DF4-3EE2-3136-855BDE8765E6}"/>
              </a:ext>
            </a:extLst>
          </p:cNvPr>
          <p:cNvCxnSpPr>
            <a:cxnSpLocks/>
          </p:cNvCxnSpPr>
          <p:nvPr/>
        </p:nvCxnSpPr>
        <p:spPr>
          <a:xfrm flipH="1">
            <a:off x="8252287" y="1818729"/>
            <a:ext cx="45883" cy="1424806"/>
          </a:xfrm>
          <a:prstGeom prst="line">
            <a:avLst/>
          </a:prstGeom>
          <a:ln w="57150">
            <a:solidFill>
              <a:srgbClr val="00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854DF2-42F7-6B2F-D3B3-D2B3D8F6EC48}"/>
              </a:ext>
            </a:extLst>
          </p:cNvPr>
          <p:cNvSpPr txBox="1"/>
          <p:nvPr/>
        </p:nvSpPr>
        <p:spPr>
          <a:xfrm>
            <a:off x="8089511" y="43618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angle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3726F0-D4E5-212F-0C48-CED8359FC11A}"/>
              </a:ext>
            </a:extLst>
          </p:cNvPr>
          <p:cNvSpPr txBox="1"/>
          <p:nvPr/>
        </p:nvSpPr>
        <p:spPr>
          <a:xfrm rot="16200000">
            <a:off x="6811080" y="3041533"/>
            <a:ext cx="169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Center of mass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B4F884F-531D-16FD-0609-C4DB2B5DD2BF}"/>
              </a:ext>
            </a:extLst>
          </p:cNvPr>
          <p:cNvSpPr/>
          <p:nvPr/>
        </p:nvSpPr>
        <p:spPr>
          <a:xfrm>
            <a:off x="8296592" y="3325958"/>
            <a:ext cx="158604" cy="1586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5E963-88E2-5814-6FB5-C2C6C731015C}"/>
              </a:ext>
            </a:extLst>
          </p:cNvPr>
          <p:cNvCxnSpPr>
            <a:cxnSpLocks/>
          </p:cNvCxnSpPr>
          <p:nvPr/>
        </p:nvCxnSpPr>
        <p:spPr>
          <a:xfrm>
            <a:off x="8398038" y="2838847"/>
            <a:ext cx="6649" cy="557088"/>
          </a:xfrm>
          <a:prstGeom prst="line">
            <a:avLst/>
          </a:prstGeom>
          <a:ln w="57150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636299-95D9-64D9-DF62-6D470673562D}"/>
              </a:ext>
            </a:extLst>
          </p:cNvPr>
          <p:cNvCxnSpPr>
            <a:cxnSpLocks/>
          </p:cNvCxnSpPr>
          <p:nvPr/>
        </p:nvCxnSpPr>
        <p:spPr>
          <a:xfrm>
            <a:off x="8389099" y="3429672"/>
            <a:ext cx="6649" cy="557088"/>
          </a:xfrm>
          <a:prstGeom prst="line">
            <a:avLst/>
          </a:prstGeom>
          <a:ln w="57150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E5C1A7-21D0-1B8F-97EA-47C384619983}"/>
              </a:ext>
            </a:extLst>
          </p:cNvPr>
          <p:cNvCxnSpPr>
            <a:cxnSpLocks/>
          </p:cNvCxnSpPr>
          <p:nvPr/>
        </p:nvCxnSpPr>
        <p:spPr>
          <a:xfrm flipH="1">
            <a:off x="8270988" y="3437470"/>
            <a:ext cx="45883" cy="1424806"/>
          </a:xfrm>
          <a:prstGeom prst="line">
            <a:avLst/>
          </a:prstGeom>
          <a:ln w="57150">
            <a:solidFill>
              <a:srgbClr val="00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8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6138AFB-ECCE-76B6-4E50-99A217593FA0}"/>
              </a:ext>
            </a:extLst>
          </p:cNvPr>
          <p:cNvSpPr/>
          <p:nvPr/>
        </p:nvSpPr>
        <p:spPr>
          <a:xfrm>
            <a:off x="-302769" y="-545261"/>
            <a:ext cx="11504079" cy="736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82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6BBDA2-B51C-746D-90DC-3F59D5AD0492}"/>
              </a:ext>
            </a:extLst>
          </p:cNvPr>
          <p:cNvGrpSpPr/>
          <p:nvPr/>
        </p:nvGrpSpPr>
        <p:grpSpPr>
          <a:xfrm>
            <a:off x="5447297" y="51732"/>
            <a:ext cx="5487475" cy="6668564"/>
            <a:chOff x="39217" y="72412"/>
            <a:chExt cx="8087119" cy="98277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CA46A8-D94A-BE6F-2409-6E183DCA29A5}"/>
                </a:ext>
              </a:extLst>
            </p:cNvPr>
            <p:cNvSpPr txBox="1"/>
            <p:nvPr/>
          </p:nvSpPr>
          <p:spPr>
            <a:xfrm>
              <a:off x="71405" y="193524"/>
              <a:ext cx="1068283" cy="940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82" b="1"/>
                <a:t>M8</a:t>
              </a:r>
            </a:p>
            <a:p>
              <a:r>
                <a:rPr lang="en-GB" sz="1182" b="1"/>
                <a:t>My </a:t>
              </a:r>
            </a:p>
            <a:p>
              <a:r>
                <a:rPr lang="en-GB" sz="1182" b="1"/>
                <a:t>version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C56A5E-B08E-B49C-04BC-9A3E7717D983}"/>
                </a:ext>
              </a:extLst>
            </p:cNvPr>
            <p:cNvSpPr txBox="1"/>
            <p:nvPr/>
          </p:nvSpPr>
          <p:spPr>
            <a:xfrm>
              <a:off x="1072320" y="72412"/>
              <a:ext cx="7054016" cy="1387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20"/>
                <a:t>Pattern:  [0, 0, 3, 3, 3, 3, 0, 0, 3, 3, 3, 3, 0, 0, 3, 3, 3, 3, 0, 0, 3, 3, 3, 3, 0, 0, 3, 3, 3, 3, 0, 0, 3, 3, 3, 3, 0, 0, 3, 3, 3, 3, 0, 0, 3, 3, 3, 3, 0, 0, 3, 3, 3, 3, 3, 3, 3, 3, 3, 3, 3, 3, 3, 3, 3, 3, 3, 3, 3, 3, 3, 3, 3, 3, 3, 3, 3, 3, 3, 3, 3, 3, 3, 3, 3, 3, 3, 3, 3, 3, 3, 3, 3, 3, 3, 3, 3, 3, 3, 3, 3, 3, 3, 3, 3, 3, 3, 3, 3, 3, 3, 3, 3, 3, 3, 3, 3, 3, 3, 3, 3, 3, 3, 3, 3, 3, 3, 3, 3, 3, 3, 3, 3, 3, 3, 3, 3, 3, 3, 3, 3, 0, 0, 3, 3, 3, 3, 0, 0, 3, 3, 3, 3, 0, 0, 3, 3, 3, 3, 0, 0, 3, 3, 3, 3, 0, 0, 3, 3, 3, 3, 0, 0, 3, 3, 3, 3, 0, 0, 3, 3, 3, 3, 0, 0, 3, 3, 3, 3, 0, 0, 3]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E65D792-8148-5DD2-32D4-AA6EB3F24124}"/>
                </a:ext>
              </a:extLst>
            </p:cNvPr>
            <p:cNvGrpSpPr/>
            <p:nvPr/>
          </p:nvGrpSpPr>
          <p:grpSpPr>
            <a:xfrm>
              <a:off x="127758" y="1578519"/>
              <a:ext cx="7664522" cy="2143139"/>
              <a:chOff x="0" y="1915585"/>
              <a:chExt cx="23638449" cy="6609738"/>
            </a:xfrm>
          </p:grpSpPr>
          <p:pic>
            <p:nvPicPr>
              <p:cNvPr id="7" name="Picture 6" descr="A graph of a cap angle distribution&#10;&#10;Description automatically generated">
                <a:extLst>
                  <a:ext uri="{FF2B5EF4-FFF2-40B4-BE49-F238E27FC236}">
                    <a16:creationId xmlns:a16="http://schemas.microsoft.com/office/drawing/2014/main" id="{BEE25CBC-991A-1152-A4DE-E9698A54E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15585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8" name="Picture 7" descr="A graph with numbers and a line&#10;&#10;Description automatically generated">
                <a:extLst>
                  <a:ext uri="{FF2B5EF4-FFF2-40B4-BE49-F238E27FC236}">
                    <a16:creationId xmlns:a16="http://schemas.microsoft.com/office/drawing/2014/main" id="{66707779-8892-ABCF-E8DD-07CBE0CB5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898" y="1917093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9" name="Picture 8" descr="A graph of a cap distribution&#10;&#10;Description automatically generated">
                <a:extLst>
                  <a:ext uri="{FF2B5EF4-FFF2-40B4-BE49-F238E27FC236}">
                    <a16:creationId xmlns:a16="http://schemas.microsoft.com/office/drawing/2014/main" id="{F4029385-D4C5-978C-11C6-3DA05C5FB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18411" y="1915585"/>
                <a:ext cx="7920038" cy="6608230"/>
              </a:xfrm>
              <a:prstGeom prst="rect">
                <a:avLst/>
              </a:prstGeom>
            </p:spPr>
          </p:pic>
        </p:grpSp>
        <p:pic>
          <p:nvPicPr>
            <p:cNvPr id="10" name="Picture 9" descr="A chart of a cap and a cap&#10;&#10;Description automatically generated with medium confidence">
              <a:extLst>
                <a:ext uri="{FF2B5EF4-FFF2-40B4-BE49-F238E27FC236}">
                  <a16:creationId xmlns:a16="http://schemas.microsoft.com/office/drawing/2014/main" id="{2ED207AD-E157-F80C-2C61-CC365C543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717" y="3779375"/>
              <a:ext cx="2567055" cy="2007341"/>
            </a:xfrm>
            <a:prstGeom prst="rect">
              <a:avLst/>
            </a:prstGeom>
          </p:spPr>
        </p:pic>
        <p:pic>
          <p:nvPicPr>
            <p:cNvPr id="11" name="Picture 10" descr="A chart with a number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9C2006A7-8FD1-0EBC-A65D-B8FEE75ED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772" y="3702839"/>
              <a:ext cx="2567055" cy="2064635"/>
            </a:xfrm>
            <a:prstGeom prst="rect">
              <a:avLst/>
            </a:prstGeom>
          </p:spPr>
        </p:pic>
        <p:pic>
          <p:nvPicPr>
            <p:cNvPr id="12" name="Picture 11" descr="A chart with a number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E99D79D8-6849-54D9-4E48-45718A7DB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7" y="3702839"/>
              <a:ext cx="2567055" cy="2007341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5180B5A-953F-E3CA-B529-D10A0520AD70}"/>
                </a:ext>
              </a:extLst>
            </p:cNvPr>
            <p:cNvGrpSpPr/>
            <p:nvPr/>
          </p:nvGrpSpPr>
          <p:grpSpPr>
            <a:xfrm>
              <a:off x="77211" y="5718673"/>
              <a:ext cx="7635056" cy="2153441"/>
              <a:chOff x="0" y="1915585"/>
              <a:chExt cx="23643974" cy="6668701"/>
            </a:xfrm>
          </p:grpSpPr>
          <p:pic>
            <p:nvPicPr>
              <p:cNvPr id="14" name="Picture 13" descr="A graph of a number of angles&#10;&#10;Description automatically generated">
                <a:extLst>
                  <a:ext uri="{FF2B5EF4-FFF2-40B4-BE49-F238E27FC236}">
                    <a16:creationId xmlns:a16="http://schemas.microsoft.com/office/drawing/2014/main" id="{4DAE7674-30CF-A6DE-C552-30E60341D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15585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15" name="Picture 14" descr="A graph of a number of cap distribu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30ED59E3-F476-BEDA-811E-D1DF4BF2F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898" y="1976056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16" name="Picture 15" descr="A graph of a number of numbers and a number of points&#10;&#10;Description automatically generated with medium confidence">
                <a:extLst>
                  <a:ext uri="{FF2B5EF4-FFF2-40B4-BE49-F238E27FC236}">
                    <a16:creationId xmlns:a16="http://schemas.microsoft.com/office/drawing/2014/main" id="{7D188BEB-8978-8162-BBDE-3E92F2A2A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3936" y="1916660"/>
                <a:ext cx="7920038" cy="660823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3BDF78-00E9-0691-413A-EAC8ADA5E0F0}"/>
                </a:ext>
              </a:extLst>
            </p:cNvPr>
            <p:cNvGrpSpPr/>
            <p:nvPr/>
          </p:nvGrpSpPr>
          <p:grpSpPr>
            <a:xfrm>
              <a:off x="41587" y="7835515"/>
              <a:ext cx="7663584" cy="2064635"/>
              <a:chOff x="0" y="1876199"/>
              <a:chExt cx="23644154" cy="6369938"/>
            </a:xfrm>
          </p:grpSpPr>
          <p:pic>
            <p:nvPicPr>
              <p:cNvPr id="18" name="Picture 17" descr="A chart with a number of colo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3108D558-B866-2126-3A50-81267D90C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206725"/>
                <a:ext cx="7920038" cy="6025949"/>
              </a:xfrm>
              <a:prstGeom prst="rect">
                <a:avLst/>
              </a:prstGeom>
            </p:spPr>
          </p:pic>
          <p:pic>
            <p:nvPicPr>
              <p:cNvPr id="19" name="Picture 18" descr="A diagram of a cap and angle&#10;&#10;Description automatically generated with medium confidence">
                <a:extLst>
                  <a:ext uri="{FF2B5EF4-FFF2-40B4-BE49-F238E27FC236}">
                    <a16:creationId xmlns:a16="http://schemas.microsoft.com/office/drawing/2014/main" id="{E01CA648-8930-5408-957E-FCF6C948E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8146" y="1919450"/>
                <a:ext cx="7920038" cy="6193171"/>
              </a:xfrm>
              <a:prstGeom prst="rect">
                <a:avLst/>
              </a:prstGeom>
            </p:spPr>
          </p:pic>
          <p:pic>
            <p:nvPicPr>
              <p:cNvPr id="20" name="Picture 19" descr="A chart with a number of colo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5398B424-D172-5A63-015B-6FF68041A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4116" y="1876199"/>
                <a:ext cx="7920038" cy="6369938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D2EDE6-39DF-6062-C443-E99B50974D0B}"/>
              </a:ext>
            </a:extLst>
          </p:cNvPr>
          <p:cNvGrpSpPr/>
          <p:nvPr/>
        </p:nvGrpSpPr>
        <p:grpSpPr>
          <a:xfrm>
            <a:off x="199767" y="90538"/>
            <a:ext cx="5173281" cy="6706566"/>
            <a:chOff x="8200322" y="36992"/>
            <a:chExt cx="7874884" cy="102088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6754E6-91C4-73B3-37C9-145E8BC69E02}"/>
                </a:ext>
              </a:extLst>
            </p:cNvPr>
            <p:cNvSpPr txBox="1"/>
            <p:nvPr/>
          </p:nvSpPr>
          <p:spPr>
            <a:xfrm>
              <a:off x="8200322" y="230422"/>
              <a:ext cx="1135147" cy="971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82" b="1"/>
                <a:t>M7</a:t>
              </a:r>
            </a:p>
            <a:p>
              <a:r>
                <a:rPr lang="en-GB" sz="1182" b="1"/>
                <a:t>Tomasz </a:t>
              </a:r>
            </a:p>
            <a:p>
              <a:r>
                <a:rPr lang="en-GB" sz="1182" b="1"/>
                <a:t>version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F09CD9-79F4-6B82-E4D7-3131C16B4B74}"/>
                </a:ext>
              </a:extLst>
            </p:cNvPr>
            <p:cNvSpPr txBox="1"/>
            <p:nvPr/>
          </p:nvSpPr>
          <p:spPr>
            <a:xfrm>
              <a:off x="9217780" y="36992"/>
              <a:ext cx="6831175" cy="1433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20"/>
                <a:t>Pattern:  [3, 3, 3, 3, 3, 3, 3, 3, 3, 3, 3, 3, 3, 3, 3, 3, 3, 3, 3, 3, 3, 3, 3, 3, 3, 3, 3, 3, 3, 3, 3, 3, 3, 3, 3, 3, 3, 3, 3, 3, 3, 3, 3, 3, 0, 0, 0, 0, 0, 0, 0, 3, 3, 3, 3, 3, 3, 3, 3, 3, 3, 3, 3, 3, 3, 3, 3, 3, 3, 3, 3, 3, 3, 3, 3, 3, 3, 3, 3, 3, 3, 3, 3, 3, 3, 3, 3, 3, 3, 3, 3, 3, 3, 3, 3, 3, 3, 3, 3, 3, 3, 3, 3, 3, 3, 3, 3, 3, 3, 3, 3, 3, 3, 3, 3, 3, 3, 3, 3, 3, 3, 3, 3, 3, 3, 3, 3, 3, 3, 3, 3, 3, 3, 3, 3, 3, 3, 3, 3, 3, 0, 0, 0, 0, 0, 0, 0, 3, 3, 3, 3, 3, 3, 3, 3, 3, 3, 3, 3, 3, 3, 3, 3, 3, 3, 3, 3, 3, 3, 3, 3, 3, 3, 3, 3, 3, 3, 3, 3, 3, 3, 3, 3, 3, 3, 3, 3, 3, 3, 3]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412FB6-9230-3A26-06C6-DBBFCECAB420}"/>
                </a:ext>
              </a:extLst>
            </p:cNvPr>
            <p:cNvGrpSpPr/>
            <p:nvPr/>
          </p:nvGrpSpPr>
          <p:grpSpPr>
            <a:xfrm>
              <a:off x="8273040" y="1591841"/>
              <a:ext cx="7726198" cy="2210506"/>
              <a:chOff x="0" y="1750518"/>
              <a:chExt cx="23674144" cy="6773297"/>
            </a:xfrm>
          </p:grpSpPr>
          <p:pic>
            <p:nvPicPr>
              <p:cNvPr id="25" name="Picture 24" descr="A graph of a cap angle distribution&#10;&#10;Description automatically generated">
                <a:extLst>
                  <a:ext uri="{FF2B5EF4-FFF2-40B4-BE49-F238E27FC236}">
                    <a16:creationId xmlns:a16="http://schemas.microsoft.com/office/drawing/2014/main" id="{F11E7BBE-BB59-9FDD-662F-E051601FF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15585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26" name="Picture 25" descr="A graph with numbers and a line&#10;&#10;Description automatically generated">
                <a:extLst>
                  <a:ext uri="{FF2B5EF4-FFF2-40B4-BE49-F238E27FC236}">
                    <a16:creationId xmlns:a16="http://schemas.microsoft.com/office/drawing/2014/main" id="{B40B7028-790B-F57B-24FF-4763A07ED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4069" y="1750518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27" name="Picture 26" descr="A graph with numbers and a line graph&#10;&#10;Description automatically generated">
                <a:extLst>
                  <a:ext uri="{FF2B5EF4-FFF2-40B4-BE49-F238E27FC236}">
                    <a16:creationId xmlns:a16="http://schemas.microsoft.com/office/drawing/2014/main" id="{5D781528-277A-D666-3824-EA9846270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54106" y="1753207"/>
                <a:ext cx="7920038" cy="660823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19483-ADF9-7F43-F988-A5795AD862B9}"/>
                </a:ext>
              </a:extLst>
            </p:cNvPr>
            <p:cNvGrpSpPr/>
            <p:nvPr/>
          </p:nvGrpSpPr>
          <p:grpSpPr>
            <a:xfrm>
              <a:off x="8273041" y="3856219"/>
              <a:ext cx="7655812" cy="2081212"/>
              <a:chOff x="0" y="1877464"/>
              <a:chExt cx="23685429" cy="6438821"/>
            </a:xfrm>
          </p:grpSpPr>
          <p:pic>
            <p:nvPicPr>
              <p:cNvPr id="29" name="Picture 28" descr="A chart with a number of points&#10;&#10;Description automatically generated with medium confidence">
                <a:extLst>
                  <a:ext uri="{FF2B5EF4-FFF2-40B4-BE49-F238E27FC236}">
                    <a16:creationId xmlns:a16="http://schemas.microsoft.com/office/drawing/2014/main" id="{05203E4B-0C00-376E-6B90-373B4A76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123114"/>
                <a:ext cx="7920038" cy="6193171"/>
              </a:xfrm>
              <a:prstGeom prst="rect">
                <a:avLst/>
              </a:prstGeom>
            </p:spPr>
          </p:pic>
          <p:pic>
            <p:nvPicPr>
              <p:cNvPr id="30" name="Picture 29" descr="A chart of a cap and a cap&#10;&#10;Description automatically generated with medium confidence">
                <a:extLst>
                  <a:ext uri="{FF2B5EF4-FFF2-40B4-BE49-F238E27FC236}">
                    <a16:creationId xmlns:a16="http://schemas.microsoft.com/office/drawing/2014/main" id="{834A9E32-9DB5-3195-D67F-DA0A4DB23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7714" y="2069623"/>
                <a:ext cx="7920038" cy="6193171"/>
              </a:xfrm>
              <a:prstGeom prst="rect">
                <a:avLst/>
              </a:prstGeom>
            </p:spPr>
          </p:pic>
          <p:pic>
            <p:nvPicPr>
              <p:cNvPr id="31" name="Picture 30" descr="A chart with a number of numbers and a number of objects&#10;&#10;Description automatically generated with medium confidence">
                <a:extLst>
                  <a:ext uri="{FF2B5EF4-FFF2-40B4-BE49-F238E27FC236}">
                    <a16:creationId xmlns:a16="http://schemas.microsoft.com/office/drawing/2014/main" id="{D334667D-BFC6-E0C1-2D05-225F96747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5391" y="1877464"/>
                <a:ext cx="7920038" cy="6369938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B80835-523D-01B4-8102-6A06EEC6FFA9}"/>
                </a:ext>
              </a:extLst>
            </p:cNvPr>
            <p:cNvGrpSpPr/>
            <p:nvPr/>
          </p:nvGrpSpPr>
          <p:grpSpPr>
            <a:xfrm>
              <a:off x="8273040" y="5888485"/>
              <a:ext cx="7655813" cy="2206233"/>
              <a:chOff x="0" y="1714921"/>
              <a:chExt cx="23627428" cy="680889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731DB890-57A2-3D97-0F67-2CFA64A51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15585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34" name="Picture 33" descr="A graph with numbers and a tall tower&#10;&#10;Description automatically generated">
                <a:extLst>
                  <a:ext uri="{FF2B5EF4-FFF2-40B4-BE49-F238E27FC236}">
                    <a16:creationId xmlns:a16="http://schemas.microsoft.com/office/drawing/2014/main" id="{CE00A91F-17E4-E086-0791-B3C504A96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948" y="1728589"/>
                <a:ext cx="7920038" cy="6608230"/>
              </a:xfrm>
              <a:prstGeom prst="rect">
                <a:avLst/>
              </a:prstGeom>
            </p:spPr>
          </p:pic>
          <p:pic>
            <p:nvPicPr>
              <p:cNvPr id="35" name="Picture 34" descr="A graph with numbers and a line graph&#10;&#10;Description automatically generated">
                <a:extLst>
                  <a:ext uri="{FF2B5EF4-FFF2-40B4-BE49-F238E27FC236}">
                    <a16:creationId xmlns:a16="http://schemas.microsoft.com/office/drawing/2014/main" id="{B38EE9B3-81AA-42D1-9F09-F980E8CDF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7390" y="1714921"/>
                <a:ext cx="7920038" cy="660823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FC2C251-6421-1F19-5A87-0C3A62241C3C}"/>
                </a:ext>
              </a:extLst>
            </p:cNvPr>
            <p:cNvGrpSpPr/>
            <p:nvPr/>
          </p:nvGrpSpPr>
          <p:grpSpPr>
            <a:xfrm>
              <a:off x="8200322" y="8071299"/>
              <a:ext cx="7874884" cy="2174577"/>
              <a:chOff x="0" y="2123114"/>
              <a:chExt cx="23684442" cy="654024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22D206F-CAD5-A580-2AD1-B901CDE6A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123114"/>
                <a:ext cx="7920038" cy="6193171"/>
              </a:xfrm>
              <a:prstGeom prst="rect">
                <a:avLst/>
              </a:prstGeom>
            </p:spPr>
          </p:pic>
          <p:pic>
            <p:nvPicPr>
              <p:cNvPr id="38" name="Picture 37" descr="A chart with a number of points&#10;&#10;Description automatically generated with medium confidence">
                <a:extLst>
                  <a:ext uri="{FF2B5EF4-FFF2-40B4-BE49-F238E27FC236}">
                    <a16:creationId xmlns:a16="http://schemas.microsoft.com/office/drawing/2014/main" id="{62A75741-1151-BF64-3AB5-A2F6889F5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5128" y="2465413"/>
                <a:ext cx="7920038" cy="6025949"/>
              </a:xfrm>
              <a:prstGeom prst="rect">
                <a:avLst/>
              </a:prstGeom>
            </p:spPr>
          </p:pic>
          <p:pic>
            <p:nvPicPr>
              <p:cNvPr id="39" name="Picture 38" descr="A chart with a number of colo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915A79A1-8424-9E46-D5D5-2B69B27B1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404" y="2293418"/>
                <a:ext cx="7920038" cy="6369938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201AA48-35C8-DB43-41D0-1EC47F49CCC0}"/>
              </a:ext>
            </a:extLst>
          </p:cNvPr>
          <p:cNvSpPr txBox="1"/>
          <p:nvPr/>
        </p:nvSpPr>
        <p:spPr>
          <a:xfrm>
            <a:off x="2462457" y="-525136"/>
            <a:ext cx="65594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/>
              <a:t>M7 </a:t>
            </a:r>
            <a:endParaRPr lang="en-GB" sz="2365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1903A8-D91B-7F85-1B6F-FD136354D11E}"/>
              </a:ext>
            </a:extLst>
          </p:cNvPr>
          <p:cNvSpPr txBox="1"/>
          <p:nvPr/>
        </p:nvSpPr>
        <p:spPr>
          <a:xfrm>
            <a:off x="7947396" y="-559765"/>
            <a:ext cx="65594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/>
              <a:t>M8 </a:t>
            </a:r>
            <a:endParaRPr lang="en-GB" sz="2365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537371-2D19-3A17-B1F5-E3CA0F3654E7}"/>
              </a:ext>
            </a:extLst>
          </p:cNvPr>
          <p:cNvSpPr txBox="1"/>
          <p:nvPr/>
        </p:nvSpPr>
        <p:spPr>
          <a:xfrm rot="16200000">
            <a:off x="-791794" y="2126465"/>
            <a:ext cx="97404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/>
              <a:t>N cap</a:t>
            </a:r>
            <a:endParaRPr lang="en-GB" sz="2365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B2B17F-E28B-BA0F-B2AF-CE0209C6D627}"/>
              </a:ext>
            </a:extLst>
          </p:cNvPr>
          <p:cNvSpPr txBox="1"/>
          <p:nvPr/>
        </p:nvSpPr>
        <p:spPr>
          <a:xfrm rot="16200000">
            <a:off x="-735336" y="5035455"/>
            <a:ext cx="969240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/>
              <a:t>C cap</a:t>
            </a:r>
            <a:endParaRPr lang="en-GB" sz="2365" b="1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35034E-8249-2B0B-ED41-0F6EEC88338B}"/>
              </a:ext>
            </a:extLst>
          </p:cNvPr>
          <p:cNvCxnSpPr/>
          <p:nvPr/>
        </p:nvCxnSpPr>
        <p:spPr>
          <a:xfrm>
            <a:off x="214300" y="-65186"/>
            <a:ext cx="506260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457FA95-3D81-F0AA-5CB1-B81666C65B24}"/>
              </a:ext>
            </a:extLst>
          </p:cNvPr>
          <p:cNvCxnSpPr/>
          <p:nvPr/>
        </p:nvCxnSpPr>
        <p:spPr>
          <a:xfrm>
            <a:off x="5503723" y="-64126"/>
            <a:ext cx="506260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431708-4FFC-001D-AE96-41A277330069}"/>
              </a:ext>
            </a:extLst>
          </p:cNvPr>
          <p:cNvCxnSpPr>
            <a:cxnSpLocks/>
          </p:cNvCxnSpPr>
          <p:nvPr/>
        </p:nvCxnSpPr>
        <p:spPr>
          <a:xfrm>
            <a:off x="-14533" y="1048987"/>
            <a:ext cx="0" cy="277056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4BC1B4-3DD5-5C9B-630E-7D099CE0F105}"/>
              </a:ext>
            </a:extLst>
          </p:cNvPr>
          <p:cNvCxnSpPr>
            <a:cxnSpLocks/>
          </p:cNvCxnSpPr>
          <p:nvPr/>
        </p:nvCxnSpPr>
        <p:spPr>
          <a:xfrm>
            <a:off x="-14533" y="4026252"/>
            <a:ext cx="0" cy="277056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28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EB3160D-6B46-17A9-B584-1BCE674CDE5A}"/>
              </a:ext>
            </a:extLst>
          </p:cNvPr>
          <p:cNvGrpSpPr/>
          <p:nvPr/>
        </p:nvGrpSpPr>
        <p:grpSpPr>
          <a:xfrm>
            <a:off x="0" y="311093"/>
            <a:ext cx="8806051" cy="5828450"/>
            <a:chOff x="-532909" y="209492"/>
            <a:chExt cx="10968608" cy="65873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803C04-2641-EECE-FA5D-FB847673B0C0}"/>
                </a:ext>
              </a:extLst>
            </p:cNvPr>
            <p:cNvSpPr txBox="1"/>
            <p:nvPr/>
          </p:nvSpPr>
          <p:spPr>
            <a:xfrm>
              <a:off x="2331829" y="244121"/>
              <a:ext cx="655949" cy="45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65" b="1"/>
                <a:t>M7 </a:t>
              </a:r>
              <a:endParaRPr lang="en-GB" sz="2365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18E014-1D2B-BA47-47BC-116F9FB21231}"/>
                </a:ext>
              </a:extLst>
            </p:cNvPr>
            <p:cNvSpPr txBox="1"/>
            <p:nvPr/>
          </p:nvSpPr>
          <p:spPr>
            <a:xfrm>
              <a:off x="7816768" y="209492"/>
              <a:ext cx="655949" cy="45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65" b="1"/>
                <a:t>M8 </a:t>
              </a:r>
              <a:endParaRPr lang="en-GB" sz="2365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1D7B33-D248-30B7-CAE3-964745C2B71F}"/>
                </a:ext>
              </a:extLst>
            </p:cNvPr>
            <p:cNvSpPr txBox="1"/>
            <p:nvPr/>
          </p:nvSpPr>
          <p:spPr>
            <a:xfrm rot="16200000">
              <a:off x="-791794" y="2126465"/>
              <a:ext cx="974049" cy="45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65" b="1"/>
                <a:t>N cap</a:t>
              </a:r>
              <a:endParaRPr lang="en-GB" sz="2365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03FA0D-0EB8-64F9-7B34-8DD747AEF579}"/>
                </a:ext>
              </a:extLst>
            </p:cNvPr>
            <p:cNvSpPr txBox="1"/>
            <p:nvPr/>
          </p:nvSpPr>
          <p:spPr>
            <a:xfrm rot="16200000">
              <a:off x="-735336" y="5035455"/>
              <a:ext cx="969240" cy="45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65" b="1"/>
                <a:t>C cap</a:t>
              </a:r>
              <a:endParaRPr lang="en-GB" sz="2365" b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991611-9491-89CB-51AD-57BB004950E7}"/>
                </a:ext>
              </a:extLst>
            </p:cNvPr>
            <p:cNvCxnSpPr/>
            <p:nvPr/>
          </p:nvCxnSpPr>
          <p:spPr>
            <a:xfrm>
              <a:off x="83672" y="704071"/>
              <a:ext cx="5062604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3AE897-BF4D-DD52-5549-3C45E68F087C}"/>
                </a:ext>
              </a:extLst>
            </p:cNvPr>
            <p:cNvCxnSpPr/>
            <p:nvPr/>
          </p:nvCxnSpPr>
          <p:spPr>
            <a:xfrm>
              <a:off x="5373095" y="705131"/>
              <a:ext cx="5062604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03F9A6-654A-9A7E-3CDF-0A209581EF5A}"/>
                </a:ext>
              </a:extLst>
            </p:cNvPr>
            <p:cNvCxnSpPr>
              <a:cxnSpLocks/>
            </p:cNvCxnSpPr>
            <p:nvPr/>
          </p:nvCxnSpPr>
          <p:spPr>
            <a:xfrm>
              <a:off x="-14533" y="1048987"/>
              <a:ext cx="0" cy="2770568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E1FED78-6EBC-607D-4C06-3B107853208D}"/>
                </a:ext>
              </a:extLst>
            </p:cNvPr>
            <p:cNvCxnSpPr>
              <a:cxnSpLocks/>
            </p:cNvCxnSpPr>
            <p:nvPr/>
          </p:nvCxnSpPr>
          <p:spPr>
            <a:xfrm>
              <a:off x="-14533" y="4026252"/>
              <a:ext cx="0" cy="2770568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A chart with blue dots&#10;&#10;Description automatically generated">
            <a:extLst>
              <a:ext uri="{FF2B5EF4-FFF2-40B4-BE49-F238E27FC236}">
                <a16:creationId xmlns:a16="http://schemas.microsoft.com/office/drawing/2014/main" id="{0159BBD0-482E-3C4F-EA73-29151B35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9" y="907972"/>
            <a:ext cx="4275555" cy="2565333"/>
          </a:xfrm>
          <a:prstGeom prst="rect">
            <a:avLst/>
          </a:prstGeom>
        </p:spPr>
      </p:pic>
      <p:pic>
        <p:nvPicPr>
          <p:cNvPr id="23" name="Picture 22" descr="A chart with blue dots&#10;&#10;Description automatically generated">
            <a:extLst>
              <a:ext uri="{FF2B5EF4-FFF2-40B4-BE49-F238E27FC236}">
                <a16:creationId xmlns:a16="http://schemas.microsoft.com/office/drawing/2014/main" id="{7A7A573C-BBD1-69FD-165B-BA0C7303B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7" y="3688152"/>
            <a:ext cx="4275553" cy="2565332"/>
          </a:xfrm>
          <a:prstGeom prst="rect">
            <a:avLst/>
          </a:prstGeom>
        </p:spPr>
      </p:pic>
      <p:pic>
        <p:nvPicPr>
          <p:cNvPr id="25" name="Picture 24" descr="A chart with blue dots&#10;&#10;Description automatically generated">
            <a:extLst>
              <a:ext uri="{FF2B5EF4-FFF2-40B4-BE49-F238E27FC236}">
                <a16:creationId xmlns:a16="http://schemas.microsoft.com/office/drawing/2014/main" id="{A656404B-1CA9-85DE-BD76-29346A858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08" y="926417"/>
            <a:ext cx="4275554" cy="2565332"/>
          </a:xfrm>
          <a:prstGeom prst="rect">
            <a:avLst/>
          </a:prstGeom>
        </p:spPr>
      </p:pic>
      <p:pic>
        <p:nvPicPr>
          <p:cNvPr id="27" name="Picture 26" descr="A chart with blue dots&#10;&#10;Description automatically generated">
            <a:extLst>
              <a:ext uri="{FF2B5EF4-FFF2-40B4-BE49-F238E27FC236}">
                <a16:creationId xmlns:a16="http://schemas.microsoft.com/office/drawing/2014/main" id="{1AAED408-EFE1-1496-A110-BB782DC16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68532"/>
            <a:ext cx="4275551" cy="25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5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5CE86C-AE6C-88AD-A950-CA00AC73780B}"/>
              </a:ext>
            </a:extLst>
          </p:cNvPr>
          <p:cNvSpPr txBox="1"/>
          <p:nvPr/>
        </p:nvSpPr>
        <p:spPr>
          <a:xfrm>
            <a:off x="442762" y="115503"/>
            <a:ext cx="3538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Other method attempeted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4614-D623-9F41-CBFB-25AF0BF92ACC}"/>
              </a:ext>
            </a:extLst>
          </p:cNvPr>
          <p:cNvSpPr txBox="1"/>
          <p:nvPr/>
        </p:nvSpPr>
        <p:spPr>
          <a:xfrm>
            <a:off x="442762" y="546390"/>
            <a:ext cx="73575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Use potential to increase the contact / radius of gyration</a:t>
            </a:r>
          </a:p>
          <a:p>
            <a:pPr marL="342900" indent="-342900">
              <a:buFontTx/>
              <a:buChar char="-"/>
            </a:pPr>
            <a:r>
              <a:rPr lang="en-GB" sz="2200"/>
              <a:t>Total failure, maybe due to the same of the protein</a:t>
            </a:r>
          </a:p>
          <a:p>
            <a:pPr marL="342900" indent="-342900">
              <a:buFontTx/>
              <a:buChar char="-"/>
            </a:pPr>
            <a:r>
              <a:rPr lang="en-GB" sz="2200"/>
              <a:t>To design a good cap, will need to make sure capping </a:t>
            </a:r>
          </a:p>
          <a:p>
            <a:r>
              <a:rPr lang="en-GB" sz="2200"/>
              <a:t>at the end terminus, which increase the radius of gyration.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02F48-509A-A305-1B71-651D419565AA}"/>
              </a:ext>
            </a:extLst>
          </p:cNvPr>
          <p:cNvSpPr txBox="1"/>
          <p:nvPr/>
        </p:nvSpPr>
        <p:spPr>
          <a:xfrm>
            <a:off x="537288" y="2423827"/>
            <a:ext cx="59265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Provide a fake helix and partial diffusion</a:t>
            </a:r>
          </a:p>
          <a:p>
            <a:pPr marL="342900" indent="-342900">
              <a:buFontTx/>
              <a:buChar char="-"/>
            </a:pPr>
            <a:r>
              <a:rPr lang="en-GB" sz="2200"/>
              <a:t>Combine rational design with computational</a:t>
            </a:r>
          </a:p>
          <a:p>
            <a:pPr marL="342900" indent="-342900">
              <a:buFontTx/>
              <a:buChar char="-"/>
            </a:pPr>
            <a:r>
              <a:rPr lang="en-GB" sz="2200"/>
              <a:t>Can work but the cap’s diversity is limited</a:t>
            </a:r>
          </a:p>
          <a:p>
            <a:pPr marL="342900" indent="-342900">
              <a:buFontTx/>
              <a:buChar char="-"/>
            </a:pPr>
            <a:r>
              <a:rPr lang="en-GB" sz="2200"/>
              <a:t>And it is not an elegant enough strategy</a:t>
            </a:r>
          </a:p>
        </p:txBody>
      </p:sp>
    </p:spTree>
    <p:extLst>
      <p:ext uri="{BB962C8B-B14F-4D97-AF65-F5344CB8AC3E}">
        <p14:creationId xmlns:p14="http://schemas.microsoft.com/office/powerpoint/2010/main" val="96346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FAAF5C-DE5C-BAF1-15C0-33F61CDE66AC}"/>
              </a:ext>
            </a:extLst>
          </p:cNvPr>
          <p:cNvGrpSpPr/>
          <p:nvPr/>
        </p:nvGrpSpPr>
        <p:grpSpPr>
          <a:xfrm>
            <a:off x="-1039999" y="1217616"/>
            <a:ext cx="4937323" cy="4603898"/>
            <a:chOff x="549349" y="1387185"/>
            <a:chExt cx="4937323" cy="4603898"/>
          </a:xfrm>
        </p:grpSpPr>
        <p:pic>
          <p:nvPicPr>
            <p:cNvPr id="5" name="Picture 4" descr="A group of yellow and green arrows&#10;&#10;Description automatically generated">
              <a:extLst>
                <a:ext uri="{FF2B5EF4-FFF2-40B4-BE49-F238E27FC236}">
                  <a16:creationId xmlns:a16="http://schemas.microsoft.com/office/drawing/2014/main" id="{61207EAA-BC5B-85AF-670F-9E2D26CB8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49" y="2015073"/>
              <a:ext cx="4937323" cy="3348122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FBDA89-8E9A-E505-A58B-A40080ACAFB3}"/>
                </a:ext>
              </a:extLst>
            </p:cNvPr>
            <p:cNvSpPr/>
            <p:nvPr/>
          </p:nvSpPr>
          <p:spPr>
            <a:xfrm>
              <a:off x="2296715" y="1387185"/>
              <a:ext cx="1674454" cy="963017"/>
            </a:xfrm>
            <a:custGeom>
              <a:avLst/>
              <a:gdLst>
                <a:gd name="connsiteX0" fmla="*/ 1711842 w 2083981"/>
                <a:gd name="connsiteY0" fmla="*/ 1127051 h 1212112"/>
                <a:gd name="connsiteX1" fmla="*/ 1839432 w 2083981"/>
                <a:gd name="connsiteY1" fmla="*/ 1095153 h 1212112"/>
                <a:gd name="connsiteX2" fmla="*/ 1945758 w 2083981"/>
                <a:gd name="connsiteY2" fmla="*/ 1031358 h 1212112"/>
                <a:gd name="connsiteX3" fmla="*/ 2020186 w 2083981"/>
                <a:gd name="connsiteY3" fmla="*/ 978195 h 1212112"/>
                <a:gd name="connsiteX4" fmla="*/ 2083981 w 2083981"/>
                <a:gd name="connsiteY4" fmla="*/ 871870 h 1212112"/>
                <a:gd name="connsiteX5" fmla="*/ 2062716 w 2083981"/>
                <a:gd name="connsiteY5" fmla="*/ 818707 h 1212112"/>
                <a:gd name="connsiteX6" fmla="*/ 1998921 w 2083981"/>
                <a:gd name="connsiteY6" fmla="*/ 765544 h 1212112"/>
                <a:gd name="connsiteX7" fmla="*/ 1881963 w 2083981"/>
                <a:gd name="connsiteY7" fmla="*/ 712381 h 1212112"/>
                <a:gd name="connsiteX8" fmla="*/ 1786270 w 2083981"/>
                <a:gd name="connsiteY8" fmla="*/ 723014 h 1212112"/>
                <a:gd name="connsiteX9" fmla="*/ 1711842 w 2083981"/>
                <a:gd name="connsiteY9" fmla="*/ 797442 h 1212112"/>
                <a:gd name="connsiteX10" fmla="*/ 1679944 w 2083981"/>
                <a:gd name="connsiteY10" fmla="*/ 818707 h 1212112"/>
                <a:gd name="connsiteX11" fmla="*/ 1637414 w 2083981"/>
                <a:gd name="connsiteY11" fmla="*/ 861237 h 1212112"/>
                <a:gd name="connsiteX12" fmla="*/ 1573618 w 2083981"/>
                <a:gd name="connsiteY12" fmla="*/ 882502 h 1212112"/>
                <a:gd name="connsiteX13" fmla="*/ 1488558 w 2083981"/>
                <a:gd name="connsiteY13" fmla="*/ 956930 h 1212112"/>
                <a:gd name="connsiteX14" fmla="*/ 1403497 w 2083981"/>
                <a:gd name="connsiteY14" fmla="*/ 1041991 h 1212112"/>
                <a:gd name="connsiteX15" fmla="*/ 1371600 w 2083981"/>
                <a:gd name="connsiteY15" fmla="*/ 1073888 h 1212112"/>
                <a:gd name="connsiteX16" fmla="*/ 1286539 w 2083981"/>
                <a:gd name="connsiteY16" fmla="*/ 1190846 h 1212112"/>
                <a:gd name="connsiteX17" fmla="*/ 1254642 w 2083981"/>
                <a:gd name="connsiteY17" fmla="*/ 1212112 h 1212112"/>
                <a:gd name="connsiteX18" fmla="*/ 1190846 w 2083981"/>
                <a:gd name="connsiteY18" fmla="*/ 1180214 h 1212112"/>
                <a:gd name="connsiteX19" fmla="*/ 1180214 w 2083981"/>
                <a:gd name="connsiteY19" fmla="*/ 1137684 h 1212112"/>
                <a:gd name="connsiteX20" fmla="*/ 1158949 w 2083981"/>
                <a:gd name="connsiteY20" fmla="*/ 1063256 h 1212112"/>
                <a:gd name="connsiteX21" fmla="*/ 1127051 w 2083981"/>
                <a:gd name="connsiteY21" fmla="*/ 956930 h 1212112"/>
                <a:gd name="connsiteX22" fmla="*/ 1063256 w 2083981"/>
                <a:gd name="connsiteY22" fmla="*/ 893135 h 1212112"/>
                <a:gd name="connsiteX23" fmla="*/ 914400 w 2083981"/>
                <a:gd name="connsiteY23" fmla="*/ 786809 h 1212112"/>
                <a:gd name="connsiteX24" fmla="*/ 871870 w 2083981"/>
                <a:gd name="connsiteY24" fmla="*/ 776177 h 1212112"/>
                <a:gd name="connsiteX25" fmla="*/ 829339 w 2083981"/>
                <a:gd name="connsiteY25" fmla="*/ 829339 h 1212112"/>
                <a:gd name="connsiteX26" fmla="*/ 818707 w 2083981"/>
                <a:gd name="connsiteY26" fmla="*/ 871870 h 1212112"/>
                <a:gd name="connsiteX27" fmla="*/ 797442 w 2083981"/>
                <a:gd name="connsiteY27" fmla="*/ 935665 h 1212112"/>
                <a:gd name="connsiteX28" fmla="*/ 765544 w 2083981"/>
                <a:gd name="connsiteY28" fmla="*/ 1052623 h 1212112"/>
                <a:gd name="connsiteX29" fmla="*/ 733646 w 2083981"/>
                <a:gd name="connsiteY29" fmla="*/ 1084521 h 1212112"/>
                <a:gd name="connsiteX30" fmla="*/ 701749 w 2083981"/>
                <a:gd name="connsiteY30" fmla="*/ 1095153 h 1212112"/>
                <a:gd name="connsiteX31" fmla="*/ 489097 w 2083981"/>
                <a:gd name="connsiteY31" fmla="*/ 999460 h 1212112"/>
                <a:gd name="connsiteX32" fmla="*/ 435935 w 2083981"/>
                <a:gd name="connsiteY32" fmla="*/ 903767 h 1212112"/>
                <a:gd name="connsiteX33" fmla="*/ 446567 w 2083981"/>
                <a:gd name="connsiteY33" fmla="*/ 648586 h 1212112"/>
                <a:gd name="connsiteX34" fmla="*/ 627321 w 2083981"/>
                <a:gd name="connsiteY34" fmla="*/ 531628 h 1212112"/>
                <a:gd name="connsiteX35" fmla="*/ 701749 w 2083981"/>
                <a:gd name="connsiteY35" fmla="*/ 510363 h 1212112"/>
                <a:gd name="connsiteX36" fmla="*/ 723014 w 2083981"/>
                <a:gd name="connsiteY36" fmla="*/ 574158 h 1212112"/>
                <a:gd name="connsiteX37" fmla="*/ 669851 w 2083981"/>
                <a:gd name="connsiteY37" fmla="*/ 754912 h 1212112"/>
                <a:gd name="connsiteX38" fmla="*/ 637953 w 2083981"/>
                <a:gd name="connsiteY38" fmla="*/ 786809 h 1212112"/>
                <a:gd name="connsiteX39" fmla="*/ 606056 w 2083981"/>
                <a:gd name="connsiteY39" fmla="*/ 808074 h 1212112"/>
                <a:gd name="connsiteX40" fmla="*/ 467832 w 2083981"/>
                <a:gd name="connsiteY40" fmla="*/ 829339 h 1212112"/>
                <a:gd name="connsiteX41" fmla="*/ 393404 w 2083981"/>
                <a:gd name="connsiteY41" fmla="*/ 850605 h 1212112"/>
                <a:gd name="connsiteX42" fmla="*/ 116958 w 2083981"/>
                <a:gd name="connsiteY42" fmla="*/ 818707 h 1212112"/>
                <a:gd name="connsiteX43" fmla="*/ 63795 w 2083981"/>
                <a:gd name="connsiteY43" fmla="*/ 776177 h 1212112"/>
                <a:gd name="connsiteX44" fmla="*/ 0 w 2083981"/>
                <a:gd name="connsiteY44" fmla="*/ 499730 h 1212112"/>
                <a:gd name="connsiteX45" fmla="*/ 42530 w 2083981"/>
                <a:gd name="connsiteY45" fmla="*/ 382772 h 1212112"/>
                <a:gd name="connsiteX46" fmla="*/ 63795 w 2083981"/>
                <a:gd name="connsiteY46" fmla="*/ 350874 h 1212112"/>
                <a:gd name="connsiteX47" fmla="*/ 170121 w 2083981"/>
                <a:gd name="connsiteY47" fmla="*/ 308344 h 1212112"/>
                <a:gd name="connsiteX48" fmla="*/ 574158 w 2083981"/>
                <a:gd name="connsiteY48" fmla="*/ 223284 h 1212112"/>
                <a:gd name="connsiteX49" fmla="*/ 606056 w 2083981"/>
                <a:gd name="connsiteY49" fmla="*/ 233916 h 1212112"/>
                <a:gd name="connsiteX50" fmla="*/ 637953 w 2083981"/>
                <a:gd name="connsiteY50" fmla="*/ 265814 h 1212112"/>
                <a:gd name="connsiteX51" fmla="*/ 552893 w 2083981"/>
                <a:gd name="connsiteY51" fmla="*/ 425302 h 1212112"/>
                <a:gd name="connsiteX52" fmla="*/ 499730 w 2083981"/>
                <a:gd name="connsiteY52" fmla="*/ 446567 h 1212112"/>
                <a:gd name="connsiteX53" fmla="*/ 414670 w 2083981"/>
                <a:gd name="connsiteY53" fmla="*/ 435935 h 1212112"/>
                <a:gd name="connsiteX54" fmla="*/ 393404 w 2083981"/>
                <a:gd name="connsiteY54" fmla="*/ 372139 h 1212112"/>
                <a:gd name="connsiteX55" fmla="*/ 425302 w 2083981"/>
                <a:gd name="connsiteY55" fmla="*/ 138223 h 1212112"/>
                <a:gd name="connsiteX56" fmla="*/ 489097 w 2083981"/>
                <a:gd name="connsiteY56" fmla="*/ 85060 h 1212112"/>
                <a:gd name="connsiteX57" fmla="*/ 744279 w 2083981"/>
                <a:gd name="connsiteY57" fmla="*/ 31898 h 1212112"/>
                <a:gd name="connsiteX58" fmla="*/ 861237 w 2083981"/>
                <a:gd name="connsiteY58" fmla="*/ 63795 h 1212112"/>
                <a:gd name="connsiteX59" fmla="*/ 882502 w 2083981"/>
                <a:gd name="connsiteY59" fmla="*/ 116958 h 1212112"/>
                <a:gd name="connsiteX60" fmla="*/ 829339 w 2083981"/>
                <a:gd name="connsiteY60" fmla="*/ 340242 h 1212112"/>
                <a:gd name="connsiteX61" fmla="*/ 818707 w 2083981"/>
                <a:gd name="connsiteY61" fmla="*/ 308344 h 1212112"/>
                <a:gd name="connsiteX62" fmla="*/ 850604 w 2083981"/>
                <a:gd name="connsiteY62" fmla="*/ 106325 h 1212112"/>
                <a:gd name="connsiteX63" fmla="*/ 903767 w 2083981"/>
                <a:gd name="connsiteY63" fmla="*/ 53163 h 1212112"/>
                <a:gd name="connsiteX64" fmla="*/ 1095153 w 2083981"/>
                <a:gd name="connsiteY64" fmla="*/ 0 h 1212112"/>
                <a:gd name="connsiteX65" fmla="*/ 1318437 w 2083981"/>
                <a:gd name="connsiteY65" fmla="*/ 31898 h 1212112"/>
                <a:gd name="connsiteX66" fmla="*/ 1360967 w 2083981"/>
                <a:gd name="connsiteY66" fmla="*/ 95693 h 1212112"/>
                <a:gd name="connsiteX67" fmla="*/ 1339702 w 2083981"/>
                <a:gd name="connsiteY67" fmla="*/ 393405 h 1212112"/>
                <a:gd name="connsiteX68" fmla="*/ 1286539 w 2083981"/>
                <a:gd name="connsiteY68" fmla="*/ 425302 h 1212112"/>
                <a:gd name="connsiteX69" fmla="*/ 1254642 w 2083981"/>
                <a:gd name="connsiteY69" fmla="*/ 446567 h 1212112"/>
                <a:gd name="connsiteX70" fmla="*/ 1222744 w 2083981"/>
                <a:gd name="connsiteY70" fmla="*/ 425302 h 1212112"/>
                <a:gd name="connsiteX71" fmla="*/ 1254642 w 2083981"/>
                <a:gd name="connsiteY71" fmla="*/ 318977 h 1212112"/>
                <a:gd name="connsiteX72" fmla="*/ 1297172 w 2083981"/>
                <a:gd name="connsiteY72" fmla="*/ 308344 h 1212112"/>
                <a:gd name="connsiteX73" fmla="*/ 1403497 w 2083981"/>
                <a:gd name="connsiteY73" fmla="*/ 350874 h 1212112"/>
                <a:gd name="connsiteX74" fmla="*/ 1414130 w 2083981"/>
                <a:gd name="connsiteY74" fmla="*/ 414670 h 1212112"/>
                <a:gd name="connsiteX75" fmla="*/ 1414130 w 2083981"/>
                <a:gd name="connsiteY75" fmla="*/ 435935 h 12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083981" h="1212112">
                  <a:moveTo>
                    <a:pt x="1711842" y="1127051"/>
                  </a:moveTo>
                  <a:cubicBezTo>
                    <a:pt x="1755865" y="1118247"/>
                    <a:pt x="1796801" y="1111550"/>
                    <a:pt x="1839432" y="1095153"/>
                  </a:cubicBezTo>
                  <a:cubicBezTo>
                    <a:pt x="1923796" y="1062705"/>
                    <a:pt x="1880692" y="1072025"/>
                    <a:pt x="1945758" y="1031358"/>
                  </a:cubicBezTo>
                  <a:cubicBezTo>
                    <a:pt x="1992680" y="1002031"/>
                    <a:pt x="1985673" y="1022569"/>
                    <a:pt x="2020186" y="978195"/>
                  </a:cubicBezTo>
                  <a:cubicBezTo>
                    <a:pt x="2056111" y="932005"/>
                    <a:pt x="2060835" y="918162"/>
                    <a:pt x="2083981" y="871870"/>
                  </a:cubicBezTo>
                  <a:cubicBezTo>
                    <a:pt x="2076893" y="854149"/>
                    <a:pt x="2074639" y="833611"/>
                    <a:pt x="2062716" y="818707"/>
                  </a:cubicBezTo>
                  <a:cubicBezTo>
                    <a:pt x="2045424" y="797092"/>
                    <a:pt x="2021953" y="780899"/>
                    <a:pt x="1998921" y="765544"/>
                  </a:cubicBezTo>
                  <a:cubicBezTo>
                    <a:pt x="1968597" y="745328"/>
                    <a:pt x="1916626" y="726247"/>
                    <a:pt x="1881963" y="712381"/>
                  </a:cubicBezTo>
                  <a:cubicBezTo>
                    <a:pt x="1850065" y="715925"/>
                    <a:pt x="1814976" y="708661"/>
                    <a:pt x="1786270" y="723014"/>
                  </a:cubicBezTo>
                  <a:cubicBezTo>
                    <a:pt x="1754888" y="738705"/>
                    <a:pt x="1737921" y="773971"/>
                    <a:pt x="1711842" y="797442"/>
                  </a:cubicBezTo>
                  <a:cubicBezTo>
                    <a:pt x="1702344" y="805991"/>
                    <a:pt x="1689646" y="810391"/>
                    <a:pt x="1679944" y="818707"/>
                  </a:cubicBezTo>
                  <a:cubicBezTo>
                    <a:pt x="1664722" y="831755"/>
                    <a:pt x="1654606" y="850922"/>
                    <a:pt x="1637414" y="861237"/>
                  </a:cubicBezTo>
                  <a:cubicBezTo>
                    <a:pt x="1618193" y="872770"/>
                    <a:pt x="1594883" y="875414"/>
                    <a:pt x="1573618" y="882502"/>
                  </a:cubicBezTo>
                  <a:cubicBezTo>
                    <a:pt x="1456894" y="999229"/>
                    <a:pt x="1657268" y="801198"/>
                    <a:pt x="1488558" y="956930"/>
                  </a:cubicBezTo>
                  <a:cubicBezTo>
                    <a:pt x="1459094" y="984128"/>
                    <a:pt x="1431851" y="1013637"/>
                    <a:pt x="1403497" y="1041991"/>
                  </a:cubicBezTo>
                  <a:cubicBezTo>
                    <a:pt x="1392865" y="1052623"/>
                    <a:pt x="1379569" y="1061137"/>
                    <a:pt x="1371600" y="1073888"/>
                  </a:cubicBezTo>
                  <a:cubicBezTo>
                    <a:pt x="1337310" y="1128752"/>
                    <a:pt x="1330009" y="1154621"/>
                    <a:pt x="1286539" y="1190846"/>
                  </a:cubicBezTo>
                  <a:cubicBezTo>
                    <a:pt x="1276722" y="1199027"/>
                    <a:pt x="1265274" y="1205023"/>
                    <a:pt x="1254642" y="1212112"/>
                  </a:cubicBezTo>
                  <a:cubicBezTo>
                    <a:pt x="1233377" y="1201479"/>
                    <a:pt x="1207658" y="1197026"/>
                    <a:pt x="1190846" y="1180214"/>
                  </a:cubicBezTo>
                  <a:cubicBezTo>
                    <a:pt x="1180513" y="1169881"/>
                    <a:pt x="1184059" y="1151782"/>
                    <a:pt x="1180214" y="1137684"/>
                  </a:cubicBezTo>
                  <a:cubicBezTo>
                    <a:pt x="1173425" y="1112791"/>
                    <a:pt x="1165207" y="1088288"/>
                    <a:pt x="1158949" y="1063256"/>
                  </a:cubicBezTo>
                  <a:cubicBezTo>
                    <a:pt x="1150450" y="1029261"/>
                    <a:pt x="1148820" y="986863"/>
                    <a:pt x="1127051" y="956930"/>
                  </a:cubicBezTo>
                  <a:cubicBezTo>
                    <a:pt x="1109363" y="932609"/>
                    <a:pt x="1084521" y="914400"/>
                    <a:pt x="1063256" y="893135"/>
                  </a:cubicBezTo>
                  <a:cubicBezTo>
                    <a:pt x="1020415" y="850294"/>
                    <a:pt x="977256" y="802522"/>
                    <a:pt x="914400" y="786809"/>
                  </a:cubicBezTo>
                  <a:lnTo>
                    <a:pt x="871870" y="776177"/>
                  </a:lnTo>
                  <a:cubicBezTo>
                    <a:pt x="857693" y="793898"/>
                    <a:pt x="840360" y="809501"/>
                    <a:pt x="829339" y="829339"/>
                  </a:cubicBezTo>
                  <a:cubicBezTo>
                    <a:pt x="822242" y="842113"/>
                    <a:pt x="822906" y="857873"/>
                    <a:pt x="818707" y="871870"/>
                  </a:cubicBezTo>
                  <a:cubicBezTo>
                    <a:pt x="812266" y="893340"/>
                    <a:pt x="803340" y="914040"/>
                    <a:pt x="797442" y="935665"/>
                  </a:cubicBezTo>
                  <a:cubicBezTo>
                    <a:pt x="785663" y="978856"/>
                    <a:pt x="788493" y="1011315"/>
                    <a:pt x="765544" y="1052623"/>
                  </a:cubicBezTo>
                  <a:cubicBezTo>
                    <a:pt x="758241" y="1065768"/>
                    <a:pt x="746157" y="1076180"/>
                    <a:pt x="733646" y="1084521"/>
                  </a:cubicBezTo>
                  <a:cubicBezTo>
                    <a:pt x="724321" y="1090738"/>
                    <a:pt x="712381" y="1091609"/>
                    <a:pt x="701749" y="1095153"/>
                  </a:cubicBezTo>
                  <a:cubicBezTo>
                    <a:pt x="601049" y="1075013"/>
                    <a:pt x="567521" y="1083113"/>
                    <a:pt x="489097" y="999460"/>
                  </a:cubicBezTo>
                  <a:cubicBezTo>
                    <a:pt x="464140" y="972840"/>
                    <a:pt x="453656" y="935665"/>
                    <a:pt x="435935" y="903767"/>
                  </a:cubicBezTo>
                  <a:cubicBezTo>
                    <a:pt x="432825" y="863345"/>
                    <a:pt x="407978" y="693268"/>
                    <a:pt x="446567" y="648586"/>
                  </a:cubicBezTo>
                  <a:cubicBezTo>
                    <a:pt x="493474" y="594273"/>
                    <a:pt x="564219" y="565808"/>
                    <a:pt x="627321" y="531628"/>
                  </a:cubicBezTo>
                  <a:cubicBezTo>
                    <a:pt x="650009" y="519339"/>
                    <a:pt x="676940" y="517451"/>
                    <a:pt x="701749" y="510363"/>
                  </a:cubicBezTo>
                  <a:cubicBezTo>
                    <a:pt x="708837" y="531628"/>
                    <a:pt x="721523" y="551792"/>
                    <a:pt x="723014" y="574158"/>
                  </a:cubicBezTo>
                  <a:cubicBezTo>
                    <a:pt x="727860" y="646850"/>
                    <a:pt x="707987" y="694984"/>
                    <a:pt x="669851" y="754912"/>
                  </a:cubicBezTo>
                  <a:cubicBezTo>
                    <a:pt x="661778" y="767598"/>
                    <a:pt x="649505" y="777183"/>
                    <a:pt x="637953" y="786809"/>
                  </a:cubicBezTo>
                  <a:cubicBezTo>
                    <a:pt x="628136" y="794990"/>
                    <a:pt x="617801" y="803040"/>
                    <a:pt x="606056" y="808074"/>
                  </a:cubicBezTo>
                  <a:cubicBezTo>
                    <a:pt x="573825" y="821887"/>
                    <a:pt x="487047" y="827204"/>
                    <a:pt x="467832" y="829339"/>
                  </a:cubicBezTo>
                  <a:cubicBezTo>
                    <a:pt x="443023" y="836428"/>
                    <a:pt x="419188" y="849650"/>
                    <a:pt x="393404" y="850605"/>
                  </a:cubicBezTo>
                  <a:cubicBezTo>
                    <a:pt x="213602" y="857265"/>
                    <a:pt x="230638" y="856600"/>
                    <a:pt x="116958" y="818707"/>
                  </a:cubicBezTo>
                  <a:cubicBezTo>
                    <a:pt x="99237" y="804530"/>
                    <a:pt x="74921" y="795956"/>
                    <a:pt x="63795" y="776177"/>
                  </a:cubicBezTo>
                  <a:cubicBezTo>
                    <a:pt x="19079" y="696681"/>
                    <a:pt x="12329" y="586032"/>
                    <a:pt x="0" y="499730"/>
                  </a:cubicBezTo>
                  <a:cubicBezTo>
                    <a:pt x="14177" y="460744"/>
                    <a:pt x="26189" y="420901"/>
                    <a:pt x="42530" y="382772"/>
                  </a:cubicBezTo>
                  <a:cubicBezTo>
                    <a:pt x="47564" y="371026"/>
                    <a:pt x="53978" y="359055"/>
                    <a:pt x="63795" y="350874"/>
                  </a:cubicBezTo>
                  <a:cubicBezTo>
                    <a:pt x="83332" y="334593"/>
                    <a:pt x="152160" y="313396"/>
                    <a:pt x="170121" y="308344"/>
                  </a:cubicBezTo>
                  <a:cubicBezTo>
                    <a:pt x="468488" y="224428"/>
                    <a:pt x="360093" y="241122"/>
                    <a:pt x="574158" y="223284"/>
                  </a:cubicBezTo>
                  <a:cubicBezTo>
                    <a:pt x="584791" y="226828"/>
                    <a:pt x="596731" y="227699"/>
                    <a:pt x="606056" y="233916"/>
                  </a:cubicBezTo>
                  <a:cubicBezTo>
                    <a:pt x="618567" y="242257"/>
                    <a:pt x="637953" y="250777"/>
                    <a:pt x="637953" y="265814"/>
                  </a:cubicBezTo>
                  <a:cubicBezTo>
                    <a:pt x="637953" y="333637"/>
                    <a:pt x="605740" y="388310"/>
                    <a:pt x="552893" y="425302"/>
                  </a:cubicBezTo>
                  <a:cubicBezTo>
                    <a:pt x="537257" y="436247"/>
                    <a:pt x="517451" y="439479"/>
                    <a:pt x="499730" y="446567"/>
                  </a:cubicBezTo>
                  <a:cubicBezTo>
                    <a:pt x="471377" y="443023"/>
                    <a:pt x="438079" y="452321"/>
                    <a:pt x="414670" y="435935"/>
                  </a:cubicBezTo>
                  <a:cubicBezTo>
                    <a:pt x="396306" y="423080"/>
                    <a:pt x="392604" y="394540"/>
                    <a:pt x="393404" y="372139"/>
                  </a:cubicBezTo>
                  <a:cubicBezTo>
                    <a:pt x="396213" y="293496"/>
                    <a:pt x="400417" y="212878"/>
                    <a:pt x="425302" y="138223"/>
                  </a:cubicBezTo>
                  <a:cubicBezTo>
                    <a:pt x="434055" y="111963"/>
                    <a:pt x="465063" y="98794"/>
                    <a:pt x="489097" y="85060"/>
                  </a:cubicBezTo>
                  <a:cubicBezTo>
                    <a:pt x="566694" y="40719"/>
                    <a:pt x="659181" y="42535"/>
                    <a:pt x="744279" y="31898"/>
                  </a:cubicBezTo>
                  <a:cubicBezTo>
                    <a:pt x="783265" y="42530"/>
                    <a:pt x="826822" y="42616"/>
                    <a:pt x="861237" y="63795"/>
                  </a:cubicBezTo>
                  <a:cubicBezTo>
                    <a:pt x="877492" y="73798"/>
                    <a:pt x="882502" y="97872"/>
                    <a:pt x="882502" y="116958"/>
                  </a:cubicBezTo>
                  <a:cubicBezTo>
                    <a:pt x="882502" y="333301"/>
                    <a:pt x="925297" y="308255"/>
                    <a:pt x="829339" y="340242"/>
                  </a:cubicBezTo>
                  <a:cubicBezTo>
                    <a:pt x="825795" y="329609"/>
                    <a:pt x="817692" y="319506"/>
                    <a:pt x="818707" y="308344"/>
                  </a:cubicBezTo>
                  <a:cubicBezTo>
                    <a:pt x="824879" y="240450"/>
                    <a:pt x="829046" y="171000"/>
                    <a:pt x="850604" y="106325"/>
                  </a:cubicBezTo>
                  <a:cubicBezTo>
                    <a:pt x="858529" y="82550"/>
                    <a:pt x="883499" y="67903"/>
                    <a:pt x="903767" y="53163"/>
                  </a:cubicBezTo>
                  <a:cubicBezTo>
                    <a:pt x="964631" y="8899"/>
                    <a:pt x="1019365" y="12631"/>
                    <a:pt x="1095153" y="0"/>
                  </a:cubicBezTo>
                  <a:cubicBezTo>
                    <a:pt x="1111056" y="1136"/>
                    <a:pt x="1278489" y="2844"/>
                    <a:pt x="1318437" y="31898"/>
                  </a:cubicBezTo>
                  <a:cubicBezTo>
                    <a:pt x="1339106" y="46930"/>
                    <a:pt x="1346790" y="74428"/>
                    <a:pt x="1360967" y="95693"/>
                  </a:cubicBezTo>
                  <a:cubicBezTo>
                    <a:pt x="1389394" y="223617"/>
                    <a:pt x="1405319" y="233009"/>
                    <a:pt x="1339702" y="393405"/>
                  </a:cubicBezTo>
                  <a:cubicBezTo>
                    <a:pt x="1331877" y="412532"/>
                    <a:pt x="1304064" y="414349"/>
                    <a:pt x="1286539" y="425302"/>
                  </a:cubicBezTo>
                  <a:cubicBezTo>
                    <a:pt x="1275703" y="432075"/>
                    <a:pt x="1265274" y="439479"/>
                    <a:pt x="1254642" y="446567"/>
                  </a:cubicBezTo>
                  <a:cubicBezTo>
                    <a:pt x="1244009" y="439479"/>
                    <a:pt x="1225516" y="437777"/>
                    <a:pt x="1222744" y="425302"/>
                  </a:cubicBezTo>
                  <a:cubicBezTo>
                    <a:pt x="1218619" y="406740"/>
                    <a:pt x="1227922" y="336790"/>
                    <a:pt x="1254642" y="318977"/>
                  </a:cubicBezTo>
                  <a:cubicBezTo>
                    <a:pt x="1266801" y="310871"/>
                    <a:pt x="1282995" y="311888"/>
                    <a:pt x="1297172" y="308344"/>
                  </a:cubicBezTo>
                  <a:cubicBezTo>
                    <a:pt x="1300078" y="309174"/>
                    <a:pt x="1391638" y="327155"/>
                    <a:pt x="1403497" y="350874"/>
                  </a:cubicBezTo>
                  <a:cubicBezTo>
                    <a:pt x="1413138" y="370157"/>
                    <a:pt x="1411456" y="393278"/>
                    <a:pt x="1414130" y="414670"/>
                  </a:cubicBezTo>
                  <a:cubicBezTo>
                    <a:pt x="1415009" y="421704"/>
                    <a:pt x="1414130" y="428847"/>
                    <a:pt x="1414130" y="4359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0BA98F7-82FA-3258-FCCF-4823FD85BF23}"/>
                </a:ext>
              </a:extLst>
            </p:cNvPr>
            <p:cNvSpPr/>
            <p:nvPr/>
          </p:nvSpPr>
          <p:spPr>
            <a:xfrm flipV="1">
              <a:off x="2296715" y="5028066"/>
              <a:ext cx="1674454" cy="963017"/>
            </a:xfrm>
            <a:custGeom>
              <a:avLst/>
              <a:gdLst>
                <a:gd name="connsiteX0" fmla="*/ 1711842 w 2083981"/>
                <a:gd name="connsiteY0" fmla="*/ 1127051 h 1212112"/>
                <a:gd name="connsiteX1" fmla="*/ 1839432 w 2083981"/>
                <a:gd name="connsiteY1" fmla="*/ 1095153 h 1212112"/>
                <a:gd name="connsiteX2" fmla="*/ 1945758 w 2083981"/>
                <a:gd name="connsiteY2" fmla="*/ 1031358 h 1212112"/>
                <a:gd name="connsiteX3" fmla="*/ 2020186 w 2083981"/>
                <a:gd name="connsiteY3" fmla="*/ 978195 h 1212112"/>
                <a:gd name="connsiteX4" fmla="*/ 2083981 w 2083981"/>
                <a:gd name="connsiteY4" fmla="*/ 871870 h 1212112"/>
                <a:gd name="connsiteX5" fmla="*/ 2062716 w 2083981"/>
                <a:gd name="connsiteY5" fmla="*/ 818707 h 1212112"/>
                <a:gd name="connsiteX6" fmla="*/ 1998921 w 2083981"/>
                <a:gd name="connsiteY6" fmla="*/ 765544 h 1212112"/>
                <a:gd name="connsiteX7" fmla="*/ 1881963 w 2083981"/>
                <a:gd name="connsiteY7" fmla="*/ 712381 h 1212112"/>
                <a:gd name="connsiteX8" fmla="*/ 1786270 w 2083981"/>
                <a:gd name="connsiteY8" fmla="*/ 723014 h 1212112"/>
                <a:gd name="connsiteX9" fmla="*/ 1711842 w 2083981"/>
                <a:gd name="connsiteY9" fmla="*/ 797442 h 1212112"/>
                <a:gd name="connsiteX10" fmla="*/ 1679944 w 2083981"/>
                <a:gd name="connsiteY10" fmla="*/ 818707 h 1212112"/>
                <a:gd name="connsiteX11" fmla="*/ 1637414 w 2083981"/>
                <a:gd name="connsiteY11" fmla="*/ 861237 h 1212112"/>
                <a:gd name="connsiteX12" fmla="*/ 1573618 w 2083981"/>
                <a:gd name="connsiteY12" fmla="*/ 882502 h 1212112"/>
                <a:gd name="connsiteX13" fmla="*/ 1488558 w 2083981"/>
                <a:gd name="connsiteY13" fmla="*/ 956930 h 1212112"/>
                <a:gd name="connsiteX14" fmla="*/ 1403497 w 2083981"/>
                <a:gd name="connsiteY14" fmla="*/ 1041991 h 1212112"/>
                <a:gd name="connsiteX15" fmla="*/ 1371600 w 2083981"/>
                <a:gd name="connsiteY15" fmla="*/ 1073888 h 1212112"/>
                <a:gd name="connsiteX16" fmla="*/ 1286539 w 2083981"/>
                <a:gd name="connsiteY16" fmla="*/ 1190846 h 1212112"/>
                <a:gd name="connsiteX17" fmla="*/ 1254642 w 2083981"/>
                <a:gd name="connsiteY17" fmla="*/ 1212112 h 1212112"/>
                <a:gd name="connsiteX18" fmla="*/ 1190846 w 2083981"/>
                <a:gd name="connsiteY18" fmla="*/ 1180214 h 1212112"/>
                <a:gd name="connsiteX19" fmla="*/ 1180214 w 2083981"/>
                <a:gd name="connsiteY19" fmla="*/ 1137684 h 1212112"/>
                <a:gd name="connsiteX20" fmla="*/ 1158949 w 2083981"/>
                <a:gd name="connsiteY20" fmla="*/ 1063256 h 1212112"/>
                <a:gd name="connsiteX21" fmla="*/ 1127051 w 2083981"/>
                <a:gd name="connsiteY21" fmla="*/ 956930 h 1212112"/>
                <a:gd name="connsiteX22" fmla="*/ 1063256 w 2083981"/>
                <a:gd name="connsiteY22" fmla="*/ 893135 h 1212112"/>
                <a:gd name="connsiteX23" fmla="*/ 914400 w 2083981"/>
                <a:gd name="connsiteY23" fmla="*/ 786809 h 1212112"/>
                <a:gd name="connsiteX24" fmla="*/ 871870 w 2083981"/>
                <a:gd name="connsiteY24" fmla="*/ 776177 h 1212112"/>
                <a:gd name="connsiteX25" fmla="*/ 829339 w 2083981"/>
                <a:gd name="connsiteY25" fmla="*/ 829339 h 1212112"/>
                <a:gd name="connsiteX26" fmla="*/ 818707 w 2083981"/>
                <a:gd name="connsiteY26" fmla="*/ 871870 h 1212112"/>
                <a:gd name="connsiteX27" fmla="*/ 797442 w 2083981"/>
                <a:gd name="connsiteY27" fmla="*/ 935665 h 1212112"/>
                <a:gd name="connsiteX28" fmla="*/ 765544 w 2083981"/>
                <a:gd name="connsiteY28" fmla="*/ 1052623 h 1212112"/>
                <a:gd name="connsiteX29" fmla="*/ 733646 w 2083981"/>
                <a:gd name="connsiteY29" fmla="*/ 1084521 h 1212112"/>
                <a:gd name="connsiteX30" fmla="*/ 701749 w 2083981"/>
                <a:gd name="connsiteY30" fmla="*/ 1095153 h 1212112"/>
                <a:gd name="connsiteX31" fmla="*/ 489097 w 2083981"/>
                <a:gd name="connsiteY31" fmla="*/ 999460 h 1212112"/>
                <a:gd name="connsiteX32" fmla="*/ 435935 w 2083981"/>
                <a:gd name="connsiteY32" fmla="*/ 903767 h 1212112"/>
                <a:gd name="connsiteX33" fmla="*/ 446567 w 2083981"/>
                <a:gd name="connsiteY33" fmla="*/ 648586 h 1212112"/>
                <a:gd name="connsiteX34" fmla="*/ 627321 w 2083981"/>
                <a:gd name="connsiteY34" fmla="*/ 531628 h 1212112"/>
                <a:gd name="connsiteX35" fmla="*/ 701749 w 2083981"/>
                <a:gd name="connsiteY35" fmla="*/ 510363 h 1212112"/>
                <a:gd name="connsiteX36" fmla="*/ 723014 w 2083981"/>
                <a:gd name="connsiteY36" fmla="*/ 574158 h 1212112"/>
                <a:gd name="connsiteX37" fmla="*/ 669851 w 2083981"/>
                <a:gd name="connsiteY37" fmla="*/ 754912 h 1212112"/>
                <a:gd name="connsiteX38" fmla="*/ 637953 w 2083981"/>
                <a:gd name="connsiteY38" fmla="*/ 786809 h 1212112"/>
                <a:gd name="connsiteX39" fmla="*/ 606056 w 2083981"/>
                <a:gd name="connsiteY39" fmla="*/ 808074 h 1212112"/>
                <a:gd name="connsiteX40" fmla="*/ 467832 w 2083981"/>
                <a:gd name="connsiteY40" fmla="*/ 829339 h 1212112"/>
                <a:gd name="connsiteX41" fmla="*/ 393404 w 2083981"/>
                <a:gd name="connsiteY41" fmla="*/ 850605 h 1212112"/>
                <a:gd name="connsiteX42" fmla="*/ 116958 w 2083981"/>
                <a:gd name="connsiteY42" fmla="*/ 818707 h 1212112"/>
                <a:gd name="connsiteX43" fmla="*/ 63795 w 2083981"/>
                <a:gd name="connsiteY43" fmla="*/ 776177 h 1212112"/>
                <a:gd name="connsiteX44" fmla="*/ 0 w 2083981"/>
                <a:gd name="connsiteY44" fmla="*/ 499730 h 1212112"/>
                <a:gd name="connsiteX45" fmla="*/ 42530 w 2083981"/>
                <a:gd name="connsiteY45" fmla="*/ 382772 h 1212112"/>
                <a:gd name="connsiteX46" fmla="*/ 63795 w 2083981"/>
                <a:gd name="connsiteY46" fmla="*/ 350874 h 1212112"/>
                <a:gd name="connsiteX47" fmla="*/ 170121 w 2083981"/>
                <a:gd name="connsiteY47" fmla="*/ 308344 h 1212112"/>
                <a:gd name="connsiteX48" fmla="*/ 574158 w 2083981"/>
                <a:gd name="connsiteY48" fmla="*/ 223284 h 1212112"/>
                <a:gd name="connsiteX49" fmla="*/ 606056 w 2083981"/>
                <a:gd name="connsiteY49" fmla="*/ 233916 h 1212112"/>
                <a:gd name="connsiteX50" fmla="*/ 637953 w 2083981"/>
                <a:gd name="connsiteY50" fmla="*/ 265814 h 1212112"/>
                <a:gd name="connsiteX51" fmla="*/ 552893 w 2083981"/>
                <a:gd name="connsiteY51" fmla="*/ 425302 h 1212112"/>
                <a:gd name="connsiteX52" fmla="*/ 499730 w 2083981"/>
                <a:gd name="connsiteY52" fmla="*/ 446567 h 1212112"/>
                <a:gd name="connsiteX53" fmla="*/ 414670 w 2083981"/>
                <a:gd name="connsiteY53" fmla="*/ 435935 h 1212112"/>
                <a:gd name="connsiteX54" fmla="*/ 393404 w 2083981"/>
                <a:gd name="connsiteY54" fmla="*/ 372139 h 1212112"/>
                <a:gd name="connsiteX55" fmla="*/ 425302 w 2083981"/>
                <a:gd name="connsiteY55" fmla="*/ 138223 h 1212112"/>
                <a:gd name="connsiteX56" fmla="*/ 489097 w 2083981"/>
                <a:gd name="connsiteY56" fmla="*/ 85060 h 1212112"/>
                <a:gd name="connsiteX57" fmla="*/ 744279 w 2083981"/>
                <a:gd name="connsiteY57" fmla="*/ 31898 h 1212112"/>
                <a:gd name="connsiteX58" fmla="*/ 861237 w 2083981"/>
                <a:gd name="connsiteY58" fmla="*/ 63795 h 1212112"/>
                <a:gd name="connsiteX59" fmla="*/ 882502 w 2083981"/>
                <a:gd name="connsiteY59" fmla="*/ 116958 h 1212112"/>
                <a:gd name="connsiteX60" fmla="*/ 829339 w 2083981"/>
                <a:gd name="connsiteY60" fmla="*/ 340242 h 1212112"/>
                <a:gd name="connsiteX61" fmla="*/ 818707 w 2083981"/>
                <a:gd name="connsiteY61" fmla="*/ 308344 h 1212112"/>
                <a:gd name="connsiteX62" fmla="*/ 850604 w 2083981"/>
                <a:gd name="connsiteY62" fmla="*/ 106325 h 1212112"/>
                <a:gd name="connsiteX63" fmla="*/ 903767 w 2083981"/>
                <a:gd name="connsiteY63" fmla="*/ 53163 h 1212112"/>
                <a:gd name="connsiteX64" fmla="*/ 1095153 w 2083981"/>
                <a:gd name="connsiteY64" fmla="*/ 0 h 1212112"/>
                <a:gd name="connsiteX65" fmla="*/ 1318437 w 2083981"/>
                <a:gd name="connsiteY65" fmla="*/ 31898 h 1212112"/>
                <a:gd name="connsiteX66" fmla="*/ 1360967 w 2083981"/>
                <a:gd name="connsiteY66" fmla="*/ 95693 h 1212112"/>
                <a:gd name="connsiteX67" fmla="*/ 1339702 w 2083981"/>
                <a:gd name="connsiteY67" fmla="*/ 393405 h 1212112"/>
                <a:gd name="connsiteX68" fmla="*/ 1286539 w 2083981"/>
                <a:gd name="connsiteY68" fmla="*/ 425302 h 1212112"/>
                <a:gd name="connsiteX69" fmla="*/ 1254642 w 2083981"/>
                <a:gd name="connsiteY69" fmla="*/ 446567 h 1212112"/>
                <a:gd name="connsiteX70" fmla="*/ 1222744 w 2083981"/>
                <a:gd name="connsiteY70" fmla="*/ 425302 h 1212112"/>
                <a:gd name="connsiteX71" fmla="*/ 1254642 w 2083981"/>
                <a:gd name="connsiteY71" fmla="*/ 318977 h 1212112"/>
                <a:gd name="connsiteX72" fmla="*/ 1297172 w 2083981"/>
                <a:gd name="connsiteY72" fmla="*/ 308344 h 1212112"/>
                <a:gd name="connsiteX73" fmla="*/ 1403497 w 2083981"/>
                <a:gd name="connsiteY73" fmla="*/ 350874 h 1212112"/>
                <a:gd name="connsiteX74" fmla="*/ 1414130 w 2083981"/>
                <a:gd name="connsiteY74" fmla="*/ 414670 h 1212112"/>
                <a:gd name="connsiteX75" fmla="*/ 1414130 w 2083981"/>
                <a:gd name="connsiteY75" fmla="*/ 435935 h 12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083981" h="1212112">
                  <a:moveTo>
                    <a:pt x="1711842" y="1127051"/>
                  </a:moveTo>
                  <a:cubicBezTo>
                    <a:pt x="1755865" y="1118247"/>
                    <a:pt x="1796801" y="1111550"/>
                    <a:pt x="1839432" y="1095153"/>
                  </a:cubicBezTo>
                  <a:cubicBezTo>
                    <a:pt x="1923796" y="1062705"/>
                    <a:pt x="1880692" y="1072025"/>
                    <a:pt x="1945758" y="1031358"/>
                  </a:cubicBezTo>
                  <a:cubicBezTo>
                    <a:pt x="1992680" y="1002031"/>
                    <a:pt x="1985673" y="1022569"/>
                    <a:pt x="2020186" y="978195"/>
                  </a:cubicBezTo>
                  <a:cubicBezTo>
                    <a:pt x="2056111" y="932005"/>
                    <a:pt x="2060835" y="918162"/>
                    <a:pt x="2083981" y="871870"/>
                  </a:cubicBezTo>
                  <a:cubicBezTo>
                    <a:pt x="2076893" y="854149"/>
                    <a:pt x="2074639" y="833611"/>
                    <a:pt x="2062716" y="818707"/>
                  </a:cubicBezTo>
                  <a:cubicBezTo>
                    <a:pt x="2045424" y="797092"/>
                    <a:pt x="2021953" y="780899"/>
                    <a:pt x="1998921" y="765544"/>
                  </a:cubicBezTo>
                  <a:cubicBezTo>
                    <a:pt x="1968597" y="745328"/>
                    <a:pt x="1916626" y="726247"/>
                    <a:pt x="1881963" y="712381"/>
                  </a:cubicBezTo>
                  <a:cubicBezTo>
                    <a:pt x="1850065" y="715925"/>
                    <a:pt x="1814976" y="708661"/>
                    <a:pt x="1786270" y="723014"/>
                  </a:cubicBezTo>
                  <a:cubicBezTo>
                    <a:pt x="1754888" y="738705"/>
                    <a:pt x="1737921" y="773971"/>
                    <a:pt x="1711842" y="797442"/>
                  </a:cubicBezTo>
                  <a:cubicBezTo>
                    <a:pt x="1702344" y="805991"/>
                    <a:pt x="1689646" y="810391"/>
                    <a:pt x="1679944" y="818707"/>
                  </a:cubicBezTo>
                  <a:cubicBezTo>
                    <a:pt x="1664722" y="831755"/>
                    <a:pt x="1654606" y="850922"/>
                    <a:pt x="1637414" y="861237"/>
                  </a:cubicBezTo>
                  <a:cubicBezTo>
                    <a:pt x="1618193" y="872770"/>
                    <a:pt x="1594883" y="875414"/>
                    <a:pt x="1573618" y="882502"/>
                  </a:cubicBezTo>
                  <a:cubicBezTo>
                    <a:pt x="1456894" y="999229"/>
                    <a:pt x="1657268" y="801198"/>
                    <a:pt x="1488558" y="956930"/>
                  </a:cubicBezTo>
                  <a:cubicBezTo>
                    <a:pt x="1459094" y="984128"/>
                    <a:pt x="1431851" y="1013637"/>
                    <a:pt x="1403497" y="1041991"/>
                  </a:cubicBezTo>
                  <a:cubicBezTo>
                    <a:pt x="1392865" y="1052623"/>
                    <a:pt x="1379569" y="1061137"/>
                    <a:pt x="1371600" y="1073888"/>
                  </a:cubicBezTo>
                  <a:cubicBezTo>
                    <a:pt x="1337310" y="1128752"/>
                    <a:pt x="1330009" y="1154621"/>
                    <a:pt x="1286539" y="1190846"/>
                  </a:cubicBezTo>
                  <a:cubicBezTo>
                    <a:pt x="1276722" y="1199027"/>
                    <a:pt x="1265274" y="1205023"/>
                    <a:pt x="1254642" y="1212112"/>
                  </a:cubicBezTo>
                  <a:cubicBezTo>
                    <a:pt x="1233377" y="1201479"/>
                    <a:pt x="1207658" y="1197026"/>
                    <a:pt x="1190846" y="1180214"/>
                  </a:cubicBezTo>
                  <a:cubicBezTo>
                    <a:pt x="1180513" y="1169881"/>
                    <a:pt x="1184059" y="1151782"/>
                    <a:pt x="1180214" y="1137684"/>
                  </a:cubicBezTo>
                  <a:cubicBezTo>
                    <a:pt x="1173425" y="1112791"/>
                    <a:pt x="1165207" y="1088288"/>
                    <a:pt x="1158949" y="1063256"/>
                  </a:cubicBezTo>
                  <a:cubicBezTo>
                    <a:pt x="1150450" y="1029261"/>
                    <a:pt x="1148820" y="986863"/>
                    <a:pt x="1127051" y="956930"/>
                  </a:cubicBezTo>
                  <a:cubicBezTo>
                    <a:pt x="1109363" y="932609"/>
                    <a:pt x="1084521" y="914400"/>
                    <a:pt x="1063256" y="893135"/>
                  </a:cubicBezTo>
                  <a:cubicBezTo>
                    <a:pt x="1020415" y="850294"/>
                    <a:pt x="977256" y="802522"/>
                    <a:pt x="914400" y="786809"/>
                  </a:cubicBezTo>
                  <a:lnTo>
                    <a:pt x="871870" y="776177"/>
                  </a:lnTo>
                  <a:cubicBezTo>
                    <a:pt x="857693" y="793898"/>
                    <a:pt x="840360" y="809501"/>
                    <a:pt x="829339" y="829339"/>
                  </a:cubicBezTo>
                  <a:cubicBezTo>
                    <a:pt x="822242" y="842113"/>
                    <a:pt x="822906" y="857873"/>
                    <a:pt x="818707" y="871870"/>
                  </a:cubicBezTo>
                  <a:cubicBezTo>
                    <a:pt x="812266" y="893340"/>
                    <a:pt x="803340" y="914040"/>
                    <a:pt x="797442" y="935665"/>
                  </a:cubicBezTo>
                  <a:cubicBezTo>
                    <a:pt x="785663" y="978856"/>
                    <a:pt x="788493" y="1011315"/>
                    <a:pt x="765544" y="1052623"/>
                  </a:cubicBezTo>
                  <a:cubicBezTo>
                    <a:pt x="758241" y="1065768"/>
                    <a:pt x="746157" y="1076180"/>
                    <a:pt x="733646" y="1084521"/>
                  </a:cubicBezTo>
                  <a:cubicBezTo>
                    <a:pt x="724321" y="1090738"/>
                    <a:pt x="712381" y="1091609"/>
                    <a:pt x="701749" y="1095153"/>
                  </a:cubicBezTo>
                  <a:cubicBezTo>
                    <a:pt x="601049" y="1075013"/>
                    <a:pt x="567521" y="1083113"/>
                    <a:pt x="489097" y="999460"/>
                  </a:cubicBezTo>
                  <a:cubicBezTo>
                    <a:pt x="464140" y="972840"/>
                    <a:pt x="453656" y="935665"/>
                    <a:pt x="435935" y="903767"/>
                  </a:cubicBezTo>
                  <a:cubicBezTo>
                    <a:pt x="432825" y="863345"/>
                    <a:pt x="407978" y="693268"/>
                    <a:pt x="446567" y="648586"/>
                  </a:cubicBezTo>
                  <a:cubicBezTo>
                    <a:pt x="493474" y="594273"/>
                    <a:pt x="564219" y="565808"/>
                    <a:pt x="627321" y="531628"/>
                  </a:cubicBezTo>
                  <a:cubicBezTo>
                    <a:pt x="650009" y="519339"/>
                    <a:pt x="676940" y="517451"/>
                    <a:pt x="701749" y="510363"/>
                  </a:cubicBezTo>
                  <a:cubicBezTo>
                    <a:pt x="708837" y="531628"/>
                    <a:pt x="721523" y="551792"/>
                    <a:pt x="723014" y="574158"/>
                  </a:cubicBezTo>
                  <a:cubicBezTo>
                    <a:pt x="727860" y="646850"/>
                    <a:pt x="707987" y="694984"/>
                    <a:pt x="669851" y="754912"/>
                  </a:cubicBezTo>
                  <a:cubicBezTo>
                    <a:pt x="661778" y="767598"/>
                    <a:pt x="649505" y="777183"/>
                    <a:pt x="637953" y="786809"/>
                  </a:cubicBezTo>
                  <a:cubicBezTo>
                    <a:pt x="628136" y="794990"/>
                    <a:pt x="617801" y="803040"/>
                    <a:pt x="606056" y="808074"/>
                  </a:cubicBezTo>
                  <a:cubicBezTo>
                    <a:pt x="573825" y="821887"/>
                    <a:pt x="487047" y="827204"/>
                    <a:pt x="467832" y="829339"/>
                  </a:cubicBezTo>
                  <a:cubicBezTo>
                    <a:pt x="443023" y="836428"/>
                    <a:pt x="419188" y="849650"/>
                    <a:pt x="393404" y="850605"/>
                  </a:cubicBezTo>
                  <a:cubicBezTo>
                    <a:pt x="213602" y="857265"/>
                    <a:pt x="230638" y="856600"/>
                    <a:pt x="116958" y="818707"/>
                  </a:cubicBezTo>
                  <a:cubicBezTo>
                    <a:pt x="99237" y="804530"/>
                    <a:pt x="74921" y="795956"/>
                    <a:pt x="63795" y="776177"/>
                  </a:cubicBezTo>
                  <a:cubicBezTo>
                    <a:pt x="19079" y="696681"/>
                    <a:pt x="12329" y="586032"/>
                    <a:pt x="0" y="499730"/>
                  </a:cubicBezTo>
                  <a:cubicBezTo>
                    <a:pt x="14177" y="460744"/>
                    <a:pt x="26189" y="420901"/>
                    <a:pt x="42530" y="382772"/>
                  </a:cubicBezTo>
                  <a:cubicBezTo>
                    <a:pt x="47564" y="371026"/>
                    <a:pt x="53978" y="359055"/>
                    <a:pt x="63795" y="350874"/>
                  </a:cubicBezTo>
                  <a:cubicBezTo>
                    <a:pt x="83332" y="334593"/>
                    <a:pt x="152160" y="313396"/>
                    <a:pt x="170121" y="308344"/>
                  </a:cubicBezTo>
                  <a:cubicBezTo>
                    <a:pt x="468488" y="224428"/>
                    <a:pt x="360093" y="241122"/>
                    <a:pt x="574158" y="223284"/>
                  </a:cubicBezTo>
                  <a:cubicBezTo>
                    <a:pt x="584791" y="226828"/>
                    <a:pt x="596731" y="227699"/>
                    <a:pt x="606056" y="233916"/>
                  </a:cubicBezTo>
                  <a:cubicBezTo>
                    <a:pt x="618567" y="242257"/>
                    <a:pt x="637953" y="250777"/>
                    <a:pt x="637953" y="265814"/>
                  </a:cubicBezTo>
                  <a:cubicBezTo>
                    <a:pt x="637953" y="333637"/>
                    <a:pt x="605740" y="388310"/>
                    <a:pt x="552893" y="425302"/>
                  </a:cubicBezTo>
                  <a:cubicBezTo>
                    <a:pt x="537257" y="436247"/>
                    <a:pt x="517451" y="439479"/>
                    <a:pt x="499730" y="446567"/>
                  </a:cubicBezTo>
                  <a:cubicBezTo>
                    <a:pt x="471377" y="443023"/>
                    <a:pt x="438079" y="452321"/>
                    <a:pt x="414670" y="435935"/>
                  </a:cubicBezTo>
                  <a:cubicBezTo>
                    <a:pt x="396306" y="423080"/>
                    <a:pt x="392604" y="394540"/>
                    <a:pt x="393404" y="372139"/>
                  </a:cubicBezTo>
                  <a:cubicBezTo>
                    <a:pt x="396213" y="293496"/>
                    <a:pt x="400417" y="212878"/>
                    <a:pt x="425302" y="138223"/>
                  </a:cubicBezTo>
                  <a:cubicBezTo>
                    <a:pt x="434055" y="111963"/>
                    <a:pt x="465063" y="98794"/>
                    <a:pt x="489097" y="85060"/>
                  </a:cubicBezTo>
                  <a:cubicBezTo>
                    <a:pt x="566694" y="40719"/>
                    <a:pt x="659181" y="42535"/>
                    <a:pt x="744279" y="31898"/>
                  </a:cubicBezTo>
                  <a:cubicBezTo>
                    <a:pt x="783265" y="42530"/>
                    <a:pt x="826822" y="42616"/>
                    <a:pt x="861237" y="63795"/>
                  </a:cubicBezTo>
                  <a:cubicBezTo>
                    <a:pt x="877492" y="73798"/>
                    <a:pt x="882502" y="97872"/>
                    <a:pt x="882502" y="116958"/>
                  </a:cubicBezTo>
                  <a:cubicBezTo>
                    <a:pt x="882502" y="333301"/>
                    <a:pt x="925297" y="308255"/>
                    <a:pt x="829339" y="340242"/>
                  </a:cubicBezTo>
                  <a:cubicBezTo>
                    <a:pt x="825795" y="329609"/>
                    <a:pt x="817692" y="319506"/>
                    <a:pt x="818707" y="308344"/>
                  </a:cubicBezTo>
                  <a:cubicBezTo>
                    <a:pt x="824879" y="240450"/>
                    <a:pt x="829046" y="171000"/>
                    <a:pt x="850604" y="106325"/>
                  </a:cubicBezTo>
                  <a:cubicBezTo>
                    <a:pt x="858529" y="82550"/>
                    <a:pt x="883499" y="67903"/>
                    <a:pt x="903767" y="53163"/>
                  </a:cubicBezTo>
                  <a:cubicBezTo>
                    <a:pt x="964631" y="8899"/>
                    <a:pt x="1019365" y="12631"/>
                    <a:pt x="1095153" y="0"/>
                  </a:cubicBezTo>
                  <a:cubicBezTo>
                    <a:pt x="1111056" y="1136"/>
                    <a:pt x="1278489" y="2844"/>
                    <a:pt x="1318437" y="31898"/>
                  </a:cubicBezTo>
                  <a:cubicBezTo>
                    <a:pt x="1339106" y="46930"/>
                    <a:pt x="1346790" y="74428"/>
                    <a:pt x="1360967" y="95693"/>
                  </a:cubicBezTo>
                  <a:cubicBezTo>
                    <a:pt x="1389394" y="223617"/>
                    <a:pt x="1405319" y="233009"/>
                    <a:pt x="1339702" y="393405"/>
                  </a:cubicBezTo>
                  <a:cubicBezTo>
                    <a:pt x="1331877" y="412532"/>
                    <a:pt x="1304064" y="414349"/>
                    <a:pt x="1286539" y="425302"/>
                  </a:cubicBezTo>
                  <a:cubicBezTo>
                    <a:pt x="1275703" y="432075"/>
                    <a:pt x="1265274" y="439479"/>
                    <a:pt x="1254642" y="446567"/>
                  </a:cubicBezTo>
                  <a:cubicBezTo>
                    <a:pt x="1244009" y="439479"/>
                    <a:pt x="1225516" y="437777"/>
                    <a:pt x="1222744" y="425302"/>
                  </a:cubicBezTo>
                  <a:cubicBezTo>
                    <a:pt x="1218619" y="406740"/>
                    <a:pt x="1227922" y="336790"/>
                    <a:pt x="1254642" y="318977"/>
                  </a:cubicBezTo>
                  <a:cubicBezTo>
                    <a:pt x="1266801" y="310871"/>
                    <a:pt x="1282995" y="311888"/>
                    <a:pt x="1297172" y="308344"/>
                  </a:cubicBezTo>
                  <a:cubicBezTo>
                    <a:pt x="1300078" y="309174"/>
                    <a:pt x="1391638" y="327155"/>
                    <a:pt x="1403497" y="350874"/>
                  </a:cubicBezTo>
                  <a:cubicBezTo>
                    <a:pt x="1413138" y="370157"/>
                    <a:pt x="1411456" y="393278"/>
                    <a:pt x="1414130" y="414670"/>
                  </a:cubicBezTo>
                  <a:cubicBezTo>
                    <a:pt x="1415009" y="421704"/>
                    <a:pt x="1414130" y="428847"/>
                    <a:pt x="1414130" y="4359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E23B552-2A51-C43B-BD65-F4F06277A124}"/>
              </a:ext>
            </a:extLst>
          </p:cNvPr>
          <p:cNvSpPr txBox="1"/>
          <p:nvPr/>
        </p:nvSpPr>
        <p:spPr>
          <a:xfrm>
            <a:off x="2107905" y="2187216"/>
            <a:ext cx="132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LEEWAY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7B5DA-7DF6-C2A8-4AC1-963B0D91D0DC}"/>
              </a:ext>
            </a:extLst>
          </p:cNvPr>
          <p:cNvSpPr txBox="1"/>
          <p:nvPr/>
        </p:nvSpPr>
        <p:spPr>
          <a:xfrm>
            <a:off x="2107905" y="4562582"/>
            <a:ext cx="132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LEEWAY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EDECF-968C-3AF2-81C8-4AB4F2163E68}"/>
              </a:ext>
            </a:extLst>
          </p:cNvPr>
          <p:cNvSpPr txBox="1"/>
          <p:nvPr/>
        </p:nvSpPr>
        <p:spPr>
          <a:xfrm>
            <a:off x="2107905" y="5366398"/>
            <a:ext cx="14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ENTENSION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04B11-F545-F1E9-2EA6-9AEE3798D9BF}"/>
              </a:ext>
            </a:extLst>
          </p:cNvPr>
          <p:cNvSpPr txBox="1"/>
          <p:nvPr/>
        </p:nvSpPr>
        <p:spPr>
          <a:xfrm>
            <a:off x="2107905" y="1288215"/>
            <a:ext cx="14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ENTENSION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66B01-ADC5-3B06-3360-849075D83C11}"/>
              </a:ext>
            </a:extLst>
          </p:cNvPr>
          <p:cNvSpPr txBox="1"/>
          <p:nvPr/>
        </p:nvSpPr>
        <p:spPr>
          <a:xfrm>
            <a:off x="442762" y="115503"/>
            <a:ext cx="6621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/>
              <a:t>m3 inpaint + secondary strucgure + block adjacent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9AFAA-AA98-FC53-BFF0-89571EB808B3}"/>
              </a:ext>
            </a:extLst>
          </p:cNvPr>
          <p:cNvSpPr txBox="1"/>
          <p:nvPr/>
        </p:nvSpPr>
        <p:spPr>
          <a:xfrm>
            <a:off x="3668233" y="1140494"/>
            <a:ext cx="555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Give preference of secondary structure (scaffold guidance)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Give preference of contact map (block adjacent)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89F98B0-457C-E9ED-D101-342BB9079D34}"/>
              </a:ext>
            </a:extLst>
          </p:cNvPr>
          <p:cNvSpPr/>
          <p:nvPr/>
        </p:nvSpPr>
        <p:spPr>
          <a:xfrm>
            <a:off x="3540643" y="1208395"/>
            <a:ext cx="127590" cy="51975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B5F1A1C-114A-A441-E467-D67F661528D5}"/>
              </a:ext>
            </a:extLst>
          </p:cNvPr>
          <p:cNvSpPr/>
          <p:nvPr/>
        </p:nvSpPr>
        <p:spPr>
          <a:xfrm>
            <a:off x="3540643" y="2275487"/>
            <a:ext cx="127590" cy="51975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D32A0-4139-88FD-DD6B-74D6D0A7EFE9}"/>
              </a:ext>
            </a:extLst>
          </p:cNvPr>
          <p:cNvSpPr txBox="1"/>
          <p:nvPr/>
        </p:nvSpPr>
        <p:spPr>
          <a:xfrm>
            <a:off x="3668233" y="2344114"/>
            <a:ext cx="420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Inpaint to hide the amino acid identity</a:t>
            </a:r>
          </a:p>
        </p:txBody>
      </p:sp>
    </p:spTree>
    <p:extLst>
      <p:ext uri="{BB962C8B-B14F-4D97-AF65-F5344CB8AC3E}">
        <p14:creationId xmlns:p14="http://schemas.microsoft.com/office/powerpoint/2010/main" val="35943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FC956-DEAA-7DD5-4830-3302AAB300A9}"/>
              </a:ext>
            </a:extLst>
          </p:cNvPr>
          <p:cNvSpPr txBox="1"/>
          <p:nvPr/>
        </p:nvSpPr>
        <p:spPr>
          <a:xfrm>
            <a:off x="442762" y="115503"/>
            <a:ext cx="6313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m3 inpaint + secondary strucgure + block adjacent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E33AC-BF63-7201-3A09-267DA1296839}"/>
              </a:ext>
            </a:extLst>
          </p:cNvPr>
          <p:cNvSpPr txBox="1"/>
          <p:nvPr/>
        </p:nvSpPr>
        <p:spPr>
          <a:xfrm>
            <a:off x="271621" y="74085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contigmap.contigs=[35/A3-113/35]</a:t>
            </a:r>
          </a:p>
          <a:p>
            <a:r>
              <a:rPr lang="pt-BR" sz="1800"/>
              <a:t>contigmap.inpaint_seq=[A3-13/A103-113]</a:t>
            </a:r>
            <a:endParaRPr lang="en-GB" sz="1800"/>
          </a:p>
          <a:p>
            <a:endParaRPr lang="en-GB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42E275-E4A2-A8B6-7138-3DE2EB7094DB}"/>
              </a:ext>
            </a:extLst>
          </p:cNvPr>
          <p:cNvGrpSpPr/>
          <p:nvPr/>
        </p:nvGrpSpPr>
        <p:grpSpPr>
          <a:xfrm>
            <a:off x="-1093162" y="1664184"/>
            <a:ext cx="4937323" cy="4603898"/>
            <a:chOff x="549349" y="1387185"/>
            <a:chExt cx="4937323" cy="4603898"/>
          </a:xfrm>
        </p:grpSpPr>
        <p:pic>
          <p:nvPicPr>
            <p:cNvPr id="7" name="Picture 6" descr="A group of yellow and green arrows&#10;&#10;Description automatically generated">
              <a:extLst>
                <a:ext uri="{FF2B5EF4-FFF2-40B4-BE49-F238E27FC236}">
                  <a16:creationId xmlns:a16="http://schemas.microsoft.com/office/drawing/2014/main" id="{C7ABB4AC-FB2F-3BC8-1D0D-13E8399A9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49" y="2015073"/>
              <a:ext cx="4937323" cy="3348122"/>
            </a:xfrm>
            <a:prstGeom prst="rect">
              <a:avLst/>
            </a:pr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52D3C4-BEBB-9E77-D054-B2FFD7BA4ECD}"/>
                </a:ext>
              </a:extLst>
            </p:cNvPr>
            <p:cNvSpPr/>
            <p:nvPr/>
          </p:nvSpPr>
          <p:spPr>
            <a:xfrm>
              <a:off x="2296715" y="1387185"/>
              <a:ext cx="1674454" cy="963017"/>
            </a:xfrm>
            <a:custGeom>
              <a:avLst/>
              <a:gdLst>
                <a:gd name="connsiteX0" fmla="*/ 1711842 w 2083981"/>
                <a:gd name="connsiteY0" fmla="*/ 1127051 h 1212112"/>
                <a:gd name="connsiteX1" fmla="*/ 1839432 w 2083981"/>
                <a:gd name="connsiteY1" fmla="*/ 1095153 h 1212112"/>
                <a:gd name="connsiteX2" fmla="*/ 1945758 w 2083981"/>
                <a:gd name="connsiteY2" fmla="*/ 1031358 h 1212112"/>
                <a:gd name="connsiteX3" fmla="*/ 2020186 w 2083981"/>
                <a:gd name="connsiteY3" fmla="*/ 978195 h 1212112"/>
                <a:gd name="connsiteX4" fmla="*/ 2083981 w 2083981"/>
                <a:gd name="connsiteY4" fmla="*/ 871870 h 1212112"/>
                <a:gd name="connsiteX5" fmla="*/ 2062716 w 2083981"/>
                <a:gd name="connsiteY5" fmla="*/ 818707 h 1212112"/>
                <a:gd name="connsiteX6" fmla="*/ 1998921 w 2083981"/>
                <a:gd name="connsiteY6" fmla="*/ 765544 h 1212112"/>
                <a:gd name="connsiteX7" fmla="*/ 1881963 w 2083981"/>
                <a:gd name="connsiteY7" fmla="*/ 712381 h 1212112"/>
                <a:gd name="connsiteX8" fmla="*/ 1786270 w 2083981"/>
                <a:gd name="connsiteY8" fmla="*/ 723014 h 1212112"/>
                <a:gd name="connsiteX9" fmla="*/ 1711842 w 2083981"/>
                <a:gd name="connsiteY9" fmla="*/ 797442 h 1212112"/>
                <a:gd name="connsiteX10" fmla="*/ 1679944 w 2083981"/>
                <a:gd name="connsiteY10" fmla="*/ 818707 h 1212112"/>
                <a:gd name="connsiteX11" fmla="*/ 1637414 w 2083981"/>
                <a:gd name="connsiteY11" fmla="*/ 861237 h 1212112"/>
                <a:gd name="connsiteX12" fmla="*/ 1573618 w 2083981"/>
                <a:gd name="connsiteY12" fmla="*/ 882502 h 1212112"/>
                <a:gd name="connsiteX13" fmla="*/ 1488558 w 2083981"/>
                <a:gd name="connsiteY13" fmla="*/ 956930 h 1212112"/>
                <a:gd name="connsiteX14" fmla="*/ 1403497 w 2083981"/>
                <a:gd name="connsiteY14" fmla="*/ 1041991 h 1212112"/>
                <a:gd name="connsiteX15" fmla="*/ 1371600 w 2083981"/>
                <a:gd name="connsiteY15" fmla="*/ 1073888 h 1212112"/>
                <a:gd name="connsiteX16" fmla="*/ 1286539 w 2083981"/>
                <a:gd name="connsiteY16" fmla="*/ 1190846 h 1212112"/>
                <a:gd name="connsiteX17" fmla="*/ 1254642 w 2083981"/>
                <a:gd name="connsiteY17" fmla="*/ 1212112 h 1212112"/>
                <a:gd name="connsiteX18" fmla="*/ 1190846 w 2083981"/>
                <a:gd name="connsiteY18" fmla="*/ 1180214 h 1212112"/>
                <a:gd name="connsiteX19" fmla="*/ 1180214 w 2083981"/>
                <a:gd name="connsiteY19" fmla="*/ 1137684 h 1212112"/>
                <a:gd name="connsiteX20" fmla="*/ 1158949 w 2083981"/>
                <a:gd name="connsiteY20" fmla="*/ 1063256 h 1212112"/>
                <a:gd name="connsiteX21" fmla="*/ 1127051 w 2083981"/>
                <a:gd name="connsiteY21" fmla="*/ 956930 h 1212112"/>
                <a:gd name="connsiteX22" fmla="*/ 1063256 w 2083981"/>
                <a:gd name="connsiteY22" fmla="*/ 893135 h 1212112"/>
                <a:gd name="connsiteX23" fmla="*/ 914400 w 2083981"/>
                <a:gd name="connsiteY23" fmla="*/ 786809 h 1212112"/>
                <a:gd name="connsiteX24" fmla="*/ 871870 w 2083981"/>
                <a:gd name="connsiteY24" fmla="*/ 776177 h 1212112"/>
                <a:gd name="connsiteX25" fmla="*/ 829339 w 2083981"/>
                <a:gd name="connsiteY25" fmla="*/ 829339 h 1212112"/>
                <a:gd name="connsiteX26" fmla="*/ 818707 w 2083981"/>
                <a:gd name="connsiteY26" fmla="*/ 871870 h 1212112"/>
                <a:gd name="connsiteX27" fmla="*/ 797442 w 2083981"/>
                <a:gd name="connsiteY27" fmla="*/ 935665 h 1212112"/>
                <a:gd name="connsiteX28" fmla="*/ 765544 w 2083981"/>
                <a:gd name="connsiteY28" fmla="*/ 1052623 h 1212112"/>
                <a:gd name="connsiteX29" fmla="*/ 733646 w 2083981"/>
                <a:gd name="connsiteY29" fmla="*/ 1084521 h 1212112"/>
                <a:gd name="connsiteX30" fmla="*/ 701749 w 2083981"/>
                <a:gd name="connsiteY30" fmla="*/ 1095153 h 1212112"/>
                <a:gd name="connsiteX31" fmla="*/ 489097 w 2083981"/>
                <a:gd name="connsiteY31" fmla="*/ 999460 h 1212112"/>
                <a:gd name="connsiteX32" fmla="*/ 435935 w 2083981"/>
                <a:gd name="connsiteY32" fmla="*/ 903767 h 1212112"/>
                <a:gd name="connsiteX33" fmla="*/ 446567 w 2083981"/>
                <a:gd name="connsiteY33" fmla="*/ 648586 h 1212112"/>
                <a:gd name="connsiteX34" fmla="*/ 627321 w 2083981"/>
                <a:gd name="connsiteY34" fmla="*/ 531628 h 1212112"/>
                <a:gd name="connsiteX35" fmla="*/ 701749 w 2083981"/>
                <a:gd name="connsiteY35" fmla="*/ 510363 h 1212112"/>
                <a:gd name="connsiteX36" fmla="*/ 723014 w 2083981"/>
                <a:gd name="connsiteY36" fmla="*/ 574158 h 1212112"/>
                <a:gd name="connsiteX37" fmla="*/ 669851 w 2083981"/>
                <a:gd name="connsiteY37" fmla="*/ 754912 h 1212112"/>
                <a:gd name="connsiteX38" fmla="*/ 637953 w 2083981"/>
                <a:gd name="connsiteY38" fmla="*/ 786809 h 1212112"/>
                <a:gd name="connsiteX39" fmla="*/ 606056 w 2083981"/>
                <a:gd name="connsiteY39" fmla="*/ 808074 h 1212112"/>
                <a:gd name="connsiteX40" fmla="*/ 467832 w 2083981"/>
                <a:gd name="connsiteY40" fmla="*/ 829339 h 1212112"/>
                <a:gd name="connsiteX41" fmla="*/ 393404 w 2083981"/>
                <a:gd name="connsiteY41" fmla="*/ 850605 h 1212112"/>
                <a:gd name="connsiteX42" fmla="*/ 116958 w 2083981"/>
                <a:gd name="connsiteY42" fmla="*/ 818707 h 1212112"/>
                <a:gd name="connsiteX43" fmla="*/ 63795 w 2083981"/>
                <a:gd name="connsiteY43" fmla="*/ 776177 h 1212112"/>
                <a:gd name="connsiteX44" fmla="*/ 0 w 2083981"/>
                <a:gd name="connsiteY44" fmla="*/ 499730 h 1212112"/>
                <a:gd name="connsiteX45" fmla="*/ 42530 w 2083981"/>
                <a:gd name="connsiteY45" fmla="*/ 382772 h 1212112"/>
                <a:gd name="connsiteX46" fmla="*/ 63795 w 2083981"/>
                <a:gd name="connsiteY46" fmla="*/ 350874 h 1212112"/>
                <a:gd name="connsiteX47" fmla="*/ 170121 w 2083981"/>
                <a:gd name="connsiteY47" fmla="*/ 308344 h 1212112"/>
                <a:gd name="connsiteX48" fmla="*/ 574158 w 2083981"/>
                <a:gd name="connsiteY48" fmla="*/ 223284 h 1212112"/>
                <a:gd name="connsiteX49" fmla="*/ 606056 w 2083981"/>
                <a:gd name="connsiteY49" fmla="*/ 233916 h 1212112"/>
                <a:gd name="connsiteX50" fmla="*/ 637953 w 2083981"/>
                <a:gd name="connsiteY50" fmla="*/ 265814 h 1212112"/>
                <a:gd name="connsiteX51" fmla="*/ 552893 w 2083981"/>
                <a:gd name="connsiteY51" fmla="*/ 425302 h 1212112"/>
                <a:gd name="connsiteX52" fmla="*/ 499730 w 2083981"/>
                <a:gd name="connsiteY52" fmla="*/ 446567 h 1212112"/>
                <a:gd name="connsiteX53" fmla="*/ 414670 w 2083981"/>
                <a:gd name="connsiteY53" fmla="*/ 435935 h 1212112"/>
                <a:gd name="connsiteX54" fmla="*/ 393404 w 2083981"/>
                <a:gd name="connsiteY54" fmla="*/ 372139 h 1212112"/>
                <a:gd name="connsiteX55" fmla="*/ 425302 w 2083981"/>
                <a:gd name="connsiteY55" fmla="*/ 138223 h 1212112"/>
                <a:gd name="connsiteX56" fmla="*/ 489097 w 2083981"/>
                <a:gd name="connsiteY56" fmla="*/ 85060 h 1212112"/>
                <a:gd name="connsiteX57" fmla="*/ 744279 w 2083981"/>
                <a:gd name="connsiteY57" fmla="*/ 31898 h 1212112"/>
                <a:gd name="connsiteX58" fmla="*/ 861237 w 2083981"/>
                <a:gd name="connsiteY58" fmla="*/ 63795 h 1212112"/>
                <a:gd name="connsiteX59" fmla="*/ 882502 w 2083981"/>
                <a:gd name="connsiteY59" fmla="*/ 116958 h 1212112"/>
                <a:gd name="connsiteX60" fmla="*/ 829339 w 2083981"/>
                <a:gd name="connsiteY60" fmla="*/ 340242 h 1212112"/>
                <a:gd name="connsiteX61" fmla="*/ 818707 w 2083981"/>
                <a:gd name="connsiteY61" fmla="*/ 308344 h 1212112"/>
                <a:gd name="connsiteX62" fmla="*/ 850604 w 2083981"/>
                <a:gd name="connsiteY62" fmla="*/ 106325 h 1212112"/>
                <a:gd name="connsiteX63" fmla="*/ 903767 w 2083981"/>
                <a:gd name="connsiteY63" fmla="*/ 53163 h 1212112"/>
                <a:gd name="connsiteX64" fmla="*/ 1095153 w 2083981"/>
                <a:gd name="connsiteY64" fmla="*/ 0 h 1212112"/>
                <a:gd name="connsiteX65" fmla="*/ 1318437 w 2083981"/>
                <a:gd name="connsiteY65" fmla="*/ 31898 h 1212112"/>
                <a:gd name="connsiteX66" fmla="*/ 1360967 w 2083981"/>
                <a:gd name="connsiteY66" fmla="*/ 95693 h 1212112"/>
                <a:gd name="connsiteX67" fmla="*/ 1339702 w 2083981"/>
                <a:gd name="connsiteY67" fmla="*/ 393405 h 1212112"/>
                <a:gd name="connsiteX68" fmla="*/ 1286539 w 2083981"/>
                <a:gd name="connsiteY68" fmla="*/ 425302 h 1212112"/>
                <a:gd name="connsiteX69" fmla="*/ 1254642 w 2083981"/>
                <a:gd name="connsiteY69" fmla="*/ 446567 h 1212112"/>
                <a:gd name="connsiteX70" fmla="*/ 1222744 w 2083981"/>
                <a:gd name="connsiteY70" fmla="*/ 425302 h 1212112"/>
                <a:gd name="connsiteX71" fmla="*/ 1254642 w 2083981"/>
                <a:gd name="connsiteY71" fmla="*/ 318977 h 1212112"/>
                <a:gd name="connsiteX72" fmla="*/ 1297172 w 2083981"/>
                <a:gd name="connsiteY72" fmla="*/ 308344 h 1212112"/>
                <a:gd name="connsiteX73" fmla="*/ 1403497 w 2083981"/>
                <a:gd name="connsiteY73" fmla="*/ 350874 h 1212112"/>
                <a:gd name="connsiteX74" fmla="*/ 1414130 w 2083981"/>
                <a:gd name="connsiteY74" fmla="*/ 414670 h 1212112"/>
                <a:gd name="connsiteX75" fmla="*/ 1414130 w 2083981"/>
                <a:gd name="connsiteY75" fmla="*/ 435935 h 12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083981" h="1212112">
                  <a:moveTo>
                    <a:pt x="1711842" y="1127051"/>
                  </a:moveTo>
                  <a:cubicBezTo>
                    <a:pt x="1755865" y="1118247"/>
                    <a:pt x="1796801" y="1111550"/>
                    <a:pt x="1839432" y="1095153"/>
                  </a:cubicBezTo>
                  <a:cubicBezTo>
                    <a:pt x="1923796" y="1062705"/>
                    <a:pt x="1880692" y="1072025"/>
                    <a:pt x="1945758" y="1031358"/>
                  </a:cubicBezTo>
                  <a:cubicBezTo>
                    <a:pt x="1992680" y="1002031"/>
                    <a:pt x="1985673" y="1022569"/>
                    <a:pt x="2020186" y="978195"/>
                  </a:cubicBezTo>
                  <a:cubicBezTo>
                    <a:pt x="2056111" y="932005"/>
                    <a:pt x="2060835" y="918162"/>
                    <a:pt x="2083981" y="871870"/>
                  </a:cubicBezTo>
                  <a:cubicBezTo>
                    <a:pt x="2076893" y="854149"/>
                    <a:pt x="2074639" y="833611"/>
                    <a:pt x="2062716" y="818707"/>
                  </a:cubicBezTo>
                  <a:cubicBezTo>
                    <a:pt x="2045424" y="797092"/>
                    <a:pt x="2021953" y="780899"/>
                    <a:pt x="1998921" y="765544"/>
                  </a:cubicBezTo>
                  <a:cubicBezTo>
                    <a:pt x="1968597" y="745328"/>
                    <a:pt x="1916626" y="726247"/>
                    <a:pt x="1881963" y="712381"/>
                  </a:cubicBezTo>
                  <a:cubicBezTo>
                    <a:pt x="1850065" y="715925"/>
                    <a:pt x="1814976" y="708661"/>
                    <a:pt x="1786270" y="723014"/>
                  </a:cubicBezTo>
                  <a:cubicBezTo>
                    <a:pt x="1754888" y="738705"/>
                    <a:pt x="1737921" y="773971"/>
                    <a:pt x="1711842" y="797442"/>
                  </a:cubicBezTo>
                  <a:cubicBezTo>
                    <a:pt x="1702344" y="805991"/>
                    <a:pt x="1689646" y="810391"/>
                    <a:pt x="1679944" y="818707"/>
                  </a:cubicBezTo>
                  <a:cubicBezTo>
                    <a:pt x="1664722" y="831755"/>
                    <a:pt x="1654606" y="850922"/>
                    <a:pt x="1637414" y="861237"/>
                  </a:cubicBezTo>
                  <a:cubicBezTo>
                    <a:pt x="1618193" y="872770"/>
                    <a:pt x="1594883" y="875414"/>
                    <a:pt x="1573618" y="882502"/>
                  </a:cubicBezTo>
                  <a:cubicBezTo>
                    <a:pt x="1456894" y="999229"/>
                    <a:pt x="1657268" y="801198"/>
                    <a:pt x="1488558" y="956930"/>
                  </a:cubicBezTo>
                  <a:cubicBezTo>
                    <a:pt x="1459094" y="984128"/>
                    <a:pt x="1431851" y="1013637"/>
                    <a:pt x="1403497" y="1041991"/>
                  </a:cubicBezTo>
                  <a:cubicBezTo>
                    <a:pt x="1392865" y="1052623"/>
                    <a:pt x="1379569" y="1061137"/>
                    <a:pt x="1371600" y="1073888"/>
                  </a:cubicBezTo>
                  <a:cubicBezTo>
                    <a:pt x="1337310" y="1128752"/>
                    <a:pt x="1330009" y="1154621"/>
                    <a:pt x="1286539" y="1190846"/>
                  </a:cubicBezTo>
                  <a:cubicBezTo>
                    <a:pt x="1276722" y="1199027"/>
                    <a:pt x="1265274" y="1205023"/>
                    <a:pt x="1254642" y="1212112"/>
                  </a:cubicBezTo>
                  <a:cubicBezTo>
                    <a:pt x="1233377" y="1201479"/>
                    <a:pt x="1207658" y="1197026"/>
                    <a:pt x="1190846" y="1180214"/>
                  </a:cubicBezTo>
                  <a:cubicBezTo>
                    <a:pt x="1180513" y="1169881"/>
                    <a:pt x="1184059" y="1151782"/>
                    <a:pt x="1180214" y="1137684"/>
                  </a:cubicBezTo>
                  <a:cubicBezTo>
                    <a:pt x="1173425" y="1112791"/>
                    <a:pt x="1165207" y="1088288"/>
                    <a:pt x="1158949" y="1063256"/>
                  </a:cubicBezTo>
                  <a:cubicBezTo>
                    <a:pt x="1150450" y="1029261"/>
                    <a:pt x="1148820" y="986863"/>
                    <a:pt x="1127051" y="956930"/>
                  </a:cubicBezTo>
                  <a:cubicBezTo>
                    <a:pt x="1109363" y="932609"/>
                    <a:pt x="1084521" y="914400"/>
                    <a:pt x="1063256" y="893135"/>
                  </a:cubicBezTo>
                  <a:cubicBezTo>
                    <a:pt x="1020415" y="850294"/>
                    <a:pt x="977256" y="802522"/>
                    <a:pt x="914400" y="786809"/>
                  </a:cubicBezTo>
                  <a:lnTo>
                    <a:pt x="871870" y="776177"/>
                  </a:lnTo>
                  <a:cubicBezTo>
                    <a:pt x="857693" y="793898"/>
                    <a:pt x="840360" y="809501"/>
                    <a:pt x="829339" y="829339"/>
                  </a:cubicBezTo>
                  <a:cubicBezTo>
                    <a:pt x="822242" y="842113"/>
                    <a:pt x="822906" y="857873"/>
                    <a:pt x="818707" y="871870"/>
                  </a:cubicBezTo>
                  <a:cubicBezTo>
                    <a:pt x="812266" y="893340"/>
                    <a:pt x="803340" y="914040"/>
                    <a:pt x="797442" y="935665"/>
                  </a:cubicBezTo>
                  <a:cubicBezTo>
                    <a:pt x="785663" y="978856"/>
                    <a:pt x="788493" y="1011315"/>
                    <a:pt x="765544" y="1052623"/>
                  </a:cubicBezTo>
                  <a:cubicBezTo>
                    <a:pt x="758241" y="1065768"/>
                    <a:pt x="746157" y="1076180"/>
                    <a:pt x="733646" y="1084521"/>
                  </a:cubicBezTo>
                  <a:cubicBezTo>
                    <a:pt x="724321" y="1090738"/>
                    <a:pt x="712381" y="1091609"/>
                    <a:pt x="701749" y="1095153"/>
                  </a:cubicBezTo>
                  <a:cubicBezTo>
                    <a:pt x="601049" y="1075013"/>
                    <a:pt x="567521" y="1083113"/>
                    <a:pt x="489097" y="999460"/>
                  </a:cubicBezTo>
                  <a:cubicBezTo>
                    <a:pt x="464140" y="972840"/>
                    <a:pt x="453656" y="935665"/>
                    <a:pt x="435935" y="903767"/>
                  </a:cubicBezTo>
                  <a:cubicBezTo>
                    <a:pt x="432825" y="863345"/>
                    <a:pt x="407978" y="693268"/>
                    <a:pt x="446567" y="648586"/>
                  </a:cubicBezTo>
                  <a:cubicBezTo>
                    <a:pt x="493474" y="594273"/>
                    <a:pt x="564219" y="565808"/>
                    <a:pt x="627321" y="531628"/>
                  </a:cubicBezTo>
                  <a:cubicBezTo>
                    <a:pt x="650009" y="519339"/>
                    <a:pt x="676940" y="517451"/>
                    <a:pt x="701749" y="510363"/>
                  </a:cubicBezTo>
                  <a:cubicBezTo>
                    <a:pt x="708837" y="531628"/>
                    <a:pt x="721523" y="551792"/>
                    <a:pt x="723014" y="574158"/>
                  </a:cubicBezTo>
                  <a:cubicBezTo>
                    <a:pt x="727860" y="646850"/>
                    <a:pt x="707987" y="694984"/>
                    <a:pt x="669851" y="754912"/>
                  </a:cubicBezTo>
                  <a:cubicBezTo>
                    <a:pt x="661778" y="767598"/>
                    <a:pt x="649505" y="777183"/>
                    <a:pt x="637953" y="786809"/>
                  </a:cubicBezTo>
                  <a:cubicBezTo>
                    <a:pt x="628136" y="794990"/>
                    <a:pt x="617801" y="803040"/>
                    <a:pt x="606056" y="808074"/>
                  </a:cubicBezTo>
                  <a:cubicBezTo>
                    <a:pt x="573825" y="821887"/>
                    <a:pt x="487047" y="827204"/>
                    <a:pt x="467832" y="829339"/>
                  </a:cubicBezTo>
                  <a:cubicBezTo>
                    <a:pt x="443023" y="836428"/>
                    <a:pt x="419188" y="849650"/>
                    <a:pt x="393404" y="850605"/>
                  </a:cubicBezTo>
                  <a:cubicBezTo>
                    <a:pt x="213602" y="857265"/>
                    <a:pt x="230638" y="856600"/>
                    <a:pt x="116958" y="818707"/>
                  </a:cubicBezTo>
                  <a:cubicBezTo>
                    <a:pt x="99237" y="804530"/>
                    <a:pt x="74921" y="795956"/>
                    <a:pt x="63795" y="776177"/>
                  </a:cubicBezTo>
                  <a:cubicBezTo>
                    <a:pt x="19079" y="696681"/>
                    <a:pt x="12329" y="586032"/>
                    <a:pt x="0" y="499730"/>
                  </a:cubicBezTo>
                  <a:cubicBezTo>
                    <a:pt x="14177" y="460744"/>
                    <a:pt x="26189" y="420901"/>
                    <a:pt x="42530" y="382772"/>
                  </a:cubicBezTo>
                  <a:cubicBezTo>
                    <a:pt x="47564" y="371026"/>
                    <a:pt x="53978" y="359055"/>
                    <a:pt x="63795" y="350874"/>
                  </a:cubicBezTo>
                  <a:cubicBezTo>
                    <a:pt x="83332" y="334593"/>
                    <a:pt x="152160" y="313396"/>
                    <a:pt x="170121" y="308344"/>
                  </a:cubicBezTo>
                  <a:cubicBezTo>
                    <a:pt x="468488" y="224428"/>
                    <a:pt x="360093" y="241122"/>
                    <a:pt x="574158" y="223284"/>
                  </a:cubicBezTo>
                  <a:cubicBezTo>
                    <a:pt x="584791" y="226828"/>
                    <a:pt x="596731" y="227699"/>
                    <a:pt x="606056" y="233916"/>
                  </a:cubicBezTo>
                  <a:cubicBezTo>
                    <a:pt x="618567" y="242257"/>
                    <a:pt x="637953" y="250777"/>
                    <a:pt x="637953" y="265814"/>
                  </a:cubicBezTo>
                  <a:cubicBezTo>
                    <a:pt x="637953" y="333637"/>
                    <a:pt x="605740" y="388310"/>
                    <a:pt x="552893" y="425302"/>
                  </a:cubicBezTo>
                  <a:cubicBezTo>
                    <a:pt x="537257" y="436247"/>
                    <a:pt x="517451" y="439479"/>
                    <a:pt x="499730" y="446567"/>
                  </a:cubicBezTo>
                  <a:cubicBezTo>
                    <a:pt x="471377" y="443023"/>
                    <a:pt x="438079" y="452321"/>
                    <a:pt x="414670" y="435935"/>
                  </a:cubicBezTo>
                  <a:cubicBezTo>
                    <a:pt x="396306" y="423080"/>
                    <a:pt x="392604" y="394540"/>
                    <a:pt x="393404" y="372139"/>
                  </a:cubicBezTo>
                  <a:cubicBezTo>
                    <a:pt x="396213" y="293496"/>
                    <a:pt x="400417" y="212878"/>
                    <a:pt x="425302" y="138223"/>
                  </a:cubicBezTo>
                  <a:cubicBezTo>
                    <a:pt x="434055" y="111963"/>
                    <a:pt x="465063" y="98794"/>
                    <a:pt x="489097" y="85060"/>
                  </a:cubicBezTo>
                  <a:cubicBezTo>
                    <a:pt x="566694" y="40719"/>
                    <a:pt x="659181" y="42535"/>
                    <a:pt x="744279" y="31898"/>
                  </a:cubicBezTo>
                  <a:cubicBezTo>
                    <a:pt x="783265" y="42530"/>
                    <a:pt x="826822" y="42616"/>
                    <a:pt x="861237" y="63795"/>
                  </a:cubicBezTo>
                  <a:cubicBezTo>
                    <a:pt x="877492" y="73798"/>
                    <a:pt x="882502" y="97872"/>
                    <a:pt x="882502" y="116958"/>
                  </a:cubicBezTo>
                  <a:cubicBezTo>
                    <a:pt x="882502" y="333301"/>
                    <a:pt x="925297" y="308255"/>
                    <a:pt x="829339" y="340242"/>
                  </a:cubicBezTo>
                  <a:cubicBezTo>
                    <a:pt x="825795" y="329609"/>
                    <a:pt x="817692" y="319506"/>
                    <a:pt x="818707" y="308344"/>
                  </a:cubicBezTo>
                  <a:cubicBezTo>
                    <a:pt x="824879" y="240450"/>
                    <a:pt x="829046" y="171000"/>
                    <a:pt x="850604" y="106325"/>
                  </a:cubicBezTo>
                  <a:cubicBezTo>
                    <a:pt x="858529" y="82550"/>
                    <a:pt x="883499" y="67903"/>
                    <a:pt x="903767" y="53163"/>
                  </a:cubicBezTo>
                  <a:cubicBezTo>
                    <a:pt x="964631" y="8899"/>
                    <a:pt x="1019365" y="12631"/>
                    <a:pt x="1095153" y="0"/>
                  </a:cubicBezTo>
                  <a:cubicBezTo>
                    <a:pt x="1111056" y="1136"/>
                    <a:pt x="1278489" y="2844"/>
                    <a:pt x="1318437" y="31898"/>
                  </a:cubicBezTo>
                  <a:cubicBezTo>
                    <a:pt x="1339106" y="46930"/>
                    <a:pt x="1346790" y="74428"/>
                    <a:pt x="1360967" y="95693"/>
                  </a:cubicBezTo>
                  <a:cubicBezTo>
                    <a:pt x="1389394" y="223617"/>
                    <a:pt x="1405319" y="233009"/>
                    <a:pt x="1339702" y="393405"/>
                  </a:cubicBezTo>
                  <a:cubicBezTo>
                    <a:pt x="1331877" y="412532"/>
                    <a:pt x="1304064" y="414349"/>
                    <a:pt x="1286539" y="425302"/>
                  </a:cubicBezTo>
                  <a:cubicBezTo>
                    <a:pt x="1275703" y="432075"/>
                    <a:pt x="1265274" y="439479"/>
                    <a:pt x="1254642" y="446567"/>
                  </a:cubicBezTo>
                  <a:cubicBezTo>
                    <a:pt x="1244009" y="439479"/>
                    <a:pt x="1225516" y="437777"/>
                    <a:pt x="1222744" y="425302"/>
                  </a:cubicBezTo>
                  <a:cubicBezTo>
                    <a:pt x="1218619" y="406740"/>
                    <a:pt x="1227922" y="336790"/>
                    <a:pt x="1254642" y="318977"/>
                  </a:cubicBezTo>
                  <a:cubicBezTo>
                    <a:pt x="1266801" y="310871"/>
                    <a:pt x="1282995" y="311888"/>
                    <a:pt x="1297172" y="308344"/>
                  </a:cubicBezTo>
                  <a:cubicBezTo>
                    <a:pt x="1300078" y="309174"/>
                    <a:pt x="1391638" y="327155"/>
                    <a:pt x="1403497" y="350874"/>
                  </a:cubicBezTo>
                  <a:cubicBezTo>
                    <a:pt x="1413138" y="370157"/>
                    <a:pt x="1411456" y="393278"/>
                    <a:pt x="1414130" y="414670"/>
                  </a:cubicBezTo>
                  <a:cubicBezTo>
                    <a:pt x="1415009" y="421704"/>
                    <a:pt x="1414130" y="428847"/>
                    <a:pt x="1414130" y="4359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3A1C29-3FB3-9234-7CD0-1C3670DDCE53}"/>
                </a:ext>
              </a:extLst>
            </p:cNvPr>
            <p:cNvSpPr/>
            <p:nvPr/>
          </p:nvSpPr>
          <p:spPr>
            <a:xfrm flipV="1">
              <a:off x="2296715" y="5028066"/>
              <a:ext cx="1674454" cy="963017"/>
            </a:xfrm>
            <a:custGeom>
              <a:avLst/>
              <a:gdLst>
                <a:gd name="connsiteX0" fmla="*/ 1711842 w 2083981"/>
                <a:gd name="connsiteY0" fmla="*/ 1127051 h 1212112"/>
                <a:gd name="connsiteX1" fmla="*/ 1839432 w 2083981"/>
                <a:gd name="connsiteY1" fmla="*/ 1095153 h 1212112"/>
                <a:gd name="connsiteX2" fmla="*/ 1945758 w 2083981"/>
                <a:gd name="connsiteY2" fmla="*/ 1031358 h 1212112"/>
                <a:gd name="connsiteX3" fmla="*/ 2020186 w 2083981"/>
                <a:gd name="connsiteY3" fmla="*/ 978195 h 1212112"/>
                <a:gd name="connsiteX4" fmla="*/ 2083981 w 2083981"/>
                <a:gd name="connsiteY4" fmla="*/ 871870 h 1212112"/>
                <a:gd name="connsiteX5" fmla="*/ 2062716 w 2083981"/>
                <a:gd name="connsiteY5" fmla="*/ 818707 h 1212112"/>
                <a:gd name="connsiteX6" fmla="*/ 1998921 w 2083981"/>
                <a:gd name="connsiteY6" fmla="*/ 765544 h 1212112"/>
                <a:gd name="connsiteX7" fmla="*/ 1881963 w 2083981"/>
                <a:gd name="connsiteY7" fmla="*/ 712381 h 1212112"/>
                <a:gd name="connsiteX8" fmla="*/ 1786270 w 2083981"/>
                <a:gd name="connsiteY8" fmla="*/ 723014 h 1212112"/>
                <a:gd name="connsiteX9" fmla="*/ 1711842 w 2083981"/>
                <a:gd name="connsiteY9" fmla="*/ 797442 h 1212112"/>
                <a:gd name="connsiteX10" fmla="*/ 1679944 w 2083981"/>
                <a:gd name="connsiteY10" fmla="*/ 818707 h 1212112"/>
                <a:gd name="connsiteX11" fmla="*/ 1637414 w 2083981"/>
                <a:gd name="connsiteY11" fmla="*/ 861237 h 1212112"/>
                <a:gd name="connsiteX12" fmla="*/ 1573618 w 2083981"/>
                <a:gd name="connsiteY12" fmla="*/ 882502 h 1212112"/>
                <a:gd name="connsiteX13" fmla="*/ 1488558 w 2083981"/>
                <a:gd name="connsiteY13" fmla="*/ 956930 h 1212112"/>
                <a:gd name="connsiteX14" fmla="*/ 1403497 w 2083981"/>
                <a:gd name="connsiteY14" fmla="*/ 1041991 h 1212112"/>
                <a:gd name="connsiteX15" fmla="*/ 1371600 w 2083981"/>
                <a:gd name="connsiteY15" fmla="*/ 1073888 h 1212112"/>
                <a:gd name="connsiteX16" fmla="*/ 1286539 w 2083981"/>
                <a:gd name="connsiteY16" fmla="*/ 1190846 h 1212112"/>
                <a:gd name="connsiteX17" fmla="*/ 1254642 w 2083981"/>
                <a:gd name="connsiteY17" fmla="*/ 1212112 h 1212112"/>
                <a:gd name="connsiteX18" fmla="*/ 1190846 w 2083981"/>
                <a:gd name="connsiteY18" fmla="*/ 1180214 h 1212112"/>
                <a:gd name="connsiteX19" fmla="*/ 1180214 w 2083981"/>
                <a:gd name="connsiteY19" fmla="*/ 1137684 h 1212112"/>
                <a:gd name="connsiteX20" fmla="*/ 1158949 w 2083981"/>
                <a:gd name="connsiteY20" fmla="*/ 1063256 h 1212112"/>
                <a:gd name="connsiteX21" fmla="*/ 1127051 w 2083981"/>
                <a:gd name="connsiteY21" fmla="*/ 956930 h 1212112"/>
                <a:gd name="connsiteX22" fmla="*/ 1063256 w 2083981"/>
                <a:gd name="connsiteY22" fmla="*/ 893135 h 1212112"/>
                <a:gd name="connsiteX23" fmla="*/ 914400 w 2083981"/>
                <a:gd name="connsiteY23" fmla="*/ 786809 h 1212112"/>
                <a:gd name="connsiteX24" fmla="*/ 871870 w 2083981"/>
                <a:gd name="connsiteY24" fmla="*/ 776177 h 1212112"/>
                <a:gd name="connsiteX25" fmla="*/ 829339 w 2083981"/>
                <a:gd name="connsiteY25" fmla="*/ 829339 h 1212112"/>
                <a:gd name="connsiteX26" fmla="*/ 818707 w 2083981"/>
                <a:gd name="connsiteY26" fmla="*/ 871870 h 1212112"/>
                <a:gd name="connsiteX27" fmla="*/ 797442 w 2083981"/>
                <a:gd name="connsiteY27" fmla="*/ 935665 h 1212112"/>
                <a:gd name="connsiteX28" fmla="*/ 765544 w 2083981"/>
                <a:gd name="connsiteY28" fmla="*/ 1052623 h 1212112"/>
                <a:gd name="connsiteX29" fmla="*/ 733646 w 2083981"/>
                <a:gd name="connsiteY29" fmla="*/ 1084521 h 1212112"/>
                <a:gd name="connsiteX30" fmla="*/ 701749 w 2083981"/>
                <a:gd name="connsiteY30" fmla="*/ 1095153 h 1212112"/>
                <a:gd name="connsiteX31" fmla="*/ 489097 w 2083981"/>
                <a:gd name="connsiteY31" fmla="*/ 999460 h 1212112"/>
                <a:gd name="connsiteX32" fmla="*/ 435935 w 2083981"/>
                <a:gd name="connsiteY32" fmla="*/ 903767 h 1212112"/>
                <a:gd name="connsiteX33" fmla="*/ 446567 w 2083981"/>
                <a:gd name="connsiteY33" fmla="*/ 648586 h 1212112"/>
                <a:gd name="connsiteX34" fmla="*/ 627321 w 2083981"/>
                <a:gd name="connsiteY34" fmla="*/ 531628 h 1212112"/>
                <a:gd name="connsiteX35" fmla="*/ 701749 w 2083981"/>
                <a:gd name="connsiteY35" fmla="*/ 510363 h 1212112"/>
                <a:gd name="connsiteX36" fmla="*/ 723014 w 2083981"/>
                <a:gd name="connsiteY36" fmla="*/ 574158 h 1212112"/>
                <a:gd name="connsiteX37" fmla="*/ 669851 w 2083981"/>
                <a:gd name="connsiteY37" fmla="*/ 754912 h 1212112"/>
                <a:gd name="connsiteX38" fmla="*/ 637953 w 2083981"/>
                <a:gd name="connsiteY38" fmla="*/ 786809 h 1212112"/>
                <a:gd name="connsiteX39" fmla="*/ 606056 w 2083981"/>
                <a:gd name="connsiteY39" fmla="*/ 808074 h 1212112"/>
                <a:gd name="connsiteX40" fmla="*/ 467832 w 2083981"/>
                <a:gd name="connsiteY40" fmla="*/ 829339 h 1212112"/>
                <a:gd name="connsiteX41" fmla="*/ 393404 w 2083981"/>
                <a:gd name="connsiteY41" fmla="*/ 850605 h 1212112"/>
                <a:gd name="connsiteX42" fmla="*/ 116958 w 2083981"/>
                <a:gd name="connsiteY42" fmla="*/ 818707 h 1212112"/>
                <a:gd name="connsiteX43" fmla="*/ 63795 w 2083981"/>
                <a:gd name="connsiteY43" fmla="*/ 776177 h 1212112"/>
                <a:gd name="connsiteX44" fmla="*/ 0 w 2083981"/>
                <a:gd name="connsiteY44" fmla="*/ 499730 h 1212112"/>
                <a:gd name="connsiteX45" fmla="*/ 42530 w 2083981"/>
                <a:gd name="connsiteY45" fmla="*/ 382772 h 1212112"/>
                <a:gd name="connsiteX46" fmla="*/ 63795 w 2083981"/>
                <a:gd name="connsiteY46" fmla="*/ 350874 h 1212112"/>
                <a:gd name="connsiteX47" fmla="*/ 170121 w 2083981"/>
                <a:gd name="connsiteY47" fmla="*/ 308344 h 1212112"/>
                <a:gd name="connsiteX48" fmla="*/ 574158 w 2083981"/>
                <a:gd name="connsiteY48" fmla="*/ 223284 h 1212112"/>
                <a:gd name="connsiteX49" fmla="*/ 606056 w 2083981"/>
                <a:gd name="connsiteY49" fmla="*/ 233916 h 1212112"/>
                <a:gd name="connsiteX50" fmla="*/ 637953 w 2083981"/>
                <a:gd name="connsiteY50" fmla="*/ 265814 h 1212112"/>
                <a:gd name="connsiteX51" fmla="*/ 552893 w 2083981"/>
                <a:gd name="connsiteY51" fmla="*/ 425302 h 1212112"/>
                <a:gd name="connsiteX52" fmla="*/ 499730 w 2083981"/>
                <a:gd name="connsiteY52" fmla="*/ 446567 h 1212112"/>
                <a:gd name="connsiteX53" fmla="*/ 414670 w 2083981"/>
                <a:gd name="connsiteY53" fmla="*/ 435935 h 1212112"/>
                <a:gd name="connsiteX54" fmla="*/ 393404 w 2083981"/>
                <a:gd name="connsiteY54" fmla="*/ 372139 h 1212112"/>
                <a:gd name="connsiteX55" fmla="*/ 425302 w 2083981"/>
                <a:gd name="connsiteY55" fmla="*/ 138223 h 1212112"/>
                <a:gd name="connsiteX56" fmla="*/ 489097 w 2083981"/>
                <a:gd name="connsiteY56" fmla="*/ 85060 h 1212112"/>
                <a:gd name="connsiteX57" fmla="*/ 744279 w 2083981"/>
                <a:gd name="connsiteY57" fmla="*/ 31898 h 1212112"/>
                <a:gd name="connsiteX58" fmla="*/ 861237 w 2083981"/>
                <a:gd name="connsiteY58" fmla="*/ 63795 h 1212112"/>
                <a:gd name="connsiteX59" fmla="*/ 882502 w 2083981"/>
                <a:gd name="connsiteY59" fmla="*/ 116958 h 1212112"/>
                <a:gd name="connsiteX60" fmla="*/ 829339 w 2083981"/>
                <a:gd name="connsiteY60" fmla="*/ 340242 h 1212112"/>
                <a:gd name="connsiteX61" fmla="*/ 818707 w 2083981"/>
                <a:gd name="connsiteY61" fmla="*/ 308344 h 1212112"/>
                <a:gd name="connsiteX62" fmla="*/ 850604 w 2083981"/>
                <a:gd name="connsiteY62" fmla="*/ 106325 h 1212112"/>
                <a:gd name="connsiteX63" fmla="*/ 903767 w 2083981"/>
                <a:gd name="connsiteY63" fmla="*/ 53163 h 1212112"/>
                <a:gd name="connsiteX64" fmla="*/ 1095153 w 2083981"/>
                <a:gd name="connsiteY64" fmla="*/ 0 h 1212112"/>
                <a:gd name="connsiteX65" fmla="*/ 1318437 w 2083981"/>
                <a:gd name="connsiteY65" fmla="*/ 31898 h 1212112"/>
                <a:gd name="connsiteX66" fmla="*/ 1360967 w 2083981"/>
                <a:gd name="connsiteY66" fmla="*/ 95693 h 1212112"/>
                <a:gd name="connsiteX67" fmla="*/ 1339702 w 2083981"/>
                <a:gd name="connsiteY67" fmla="*/ 393405 h 1212112"/>
                <a:gd name="connsiteX68" fmla="*/ 1286539 w 2083981"/>
                <a:gd name="connsiteY68" fmla="*/ 425302 h 1212112"/>
                <a:gd name="connsiteX69" fmla="*/ 1254642 w 2083981"/>
                <a:gd name="connsiteY69" fmla="*/ 446567 h 1212112"/>
                <a:gd name="connsiteX70" fmla="*/ 1222744 w 2083981"/>
                <a:gd name="connsiteY70" fmla="*/ 425302 h 1212112"/>
                <a:gd name="connsiteX71" fmla="*/ 1254642 w 2083981"/>
                <a:gd name="connsiteY71" fmla="*/ 318977 h 1212112"/>
                <a:gd name="connsiteX72" fmla="*/ 1297172 w 2083981"/>
                <a:gd name="connsiteY72" fmla="*/ 308344 h 1212112"/>
                <a:gd name="connsiteX73" fmla="*/ 1403497 w 2083981"/>
                <a:gd name="connsiteY73" fmla="*/ 350874 h 1212112"/>
                <a:gd name="connsiteX74" fmla="*/ 1414130 w 2083981"/>
                <a:gd name="connsiteY74" fmla="*/ 414670 h 1212112"/>
                <a:gd name="connsiteX75" fmla="*/ 1414130 w 2083981"/>
                <a:gd name="connsiteY75" fmla="*/ 435935 h 121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083981" h="1212112">
                  <a:moveTo>
                    <a:pt x="1711842" y="1127051"/>
                  </a:moveTo>
                  <a:cubicBezTo>
                    <a:pt x="1755865" y="1118247"/>
                    <a:pt x="1796801" y="1111550"/>
                    <a:pt x="1839432" y="1095153"/>
                  </a:cubicBezTo>
                  <a:cubicBezTo>
                    <a:pt x="1923796" y="1062705"/>
                    <a:pt x="1880692" y="1072025"/>
                    <a:pt x="1945758" y="1031358"/>
                  </a:cubicBezTo>
                  <a:cubicBezTo>
                    <a:pt x="1992680" y="1002031"/>
                    <a:pt x="1985673" y="1022569"/>
                    <a:pt x="2020186" y="978195"/>
                  </a:cubicBezTo>
                  <a:cubicBezTo>
                    <a:pt x="2056111" y="932005"/>
                    <a:pt x="2060835" y="918162"/>
                    <a:pt x="2083981" y="871870"/>
                  </a:cubicBezTo>
                  <a:cubicBezTo>
                    <a:pt x="2076893" y="854149"/>
                    <a:pt x="2074639" y="833611"/>
                    <a:pt x="2062716" y="818707"/>
                  </a:cubicBezTo>
                  <a:cubicBezTo>
                    <a:pt x="2045424" y="797092"/>
                    <a:pt x="2021953" y="780899"/>
                    <a:pt x="1998921" y="765544"/>
                  </a:cubicBezTo>
                  <a:cubicBezTo>
                    <a:pt x="1968597" y="745328"/>
                    <a:pt x="1916626" y="726247"/>
                    <a:pt x="1881963" y="712381"/>
                  </a:cubicBezTo>
                  <a:cubicBezTo>
                    <a:pt x="1850065" y="715925"/>
                    <a:pt x="1814976" y="708661"/>
                    <a:pt x="1786270" y="723014"/>
                  </a:cubicBezTo>
                  <a:cubicBezTo>
                    <a:pt x="1754888" y="738705"/>
                    <a:pt x="1737921" y="773971"/>
                    <a:pt x="1711842" y="797442"/>
                  </a:cubicBezTo>
                  <a:cubicBezTo>
                    <a:pt x="1702344" y="805991"/>
                    <a:pt x="1689646" y="810391"/>
                    <a:pt x="1679944" y="818707"/>
                  </a:cubicBezTo>
                  <a:cubicBezTo>
                    <a:pt x="1664722" y="831755"/>
                    <a:pt x="1654606" y="850922"/>
                    <a:pt x="1637414" y="861237"/>
                  </a:cubicBezTo>
                  <a:cubicBezTo>
                    <a:pt x="1618193" y="872770"/>
                    <a:pt x="1594883" y="875414"/>
                    <a:pt x="1573618" y="882502"/>
                  </a:cubicBezTo>
                  <a:cubicBezTo>
                    <a:pt x="1456894" y="999229"/>
                    <a:pt x="1657268" y="801198"/>
                    <a:pt x="1488558" y="956930"/>
                  </a:cubicBezTo>
                  <a:cubicBezTo>
                    <a:pt x="1459094" y="984128"/>
                    <a:pt x="1431851" y="1013637"/>
                    <a:pt x="1403497" y="1041991"/>
                  </a:cubicBezTo>
                  <a:cubicBezTo>
                    <a:pt x="1392865" y="1052623"/>
                    <a:pt x="1379569" y="1061137"/>
                    <a:pt x="1371600" y="1073888"/>
                  </a:cubicBezTo>
                  <a:cubicBezTo>
                    <a:pt x="1337310" y="1128752"/>
                    <a:pt x="1330009" y="1154621"/>
                    <a:pt x="1286539" y="1190846"/>
                  </a:cubicBezTo>
                  <a:cubicBezTo>
                    <a:pt x="1276722" y="1199027"/>
                    <a:pt x="1265274" y="1205023"/>
                    <a:pt x="1254642" y="1212112"/>
                  </a:cubicBezTo>
                  <a:cubicBezTo>
                    <a:pt x="1233377" y="1201479"/>
                    <a:pt x="1207658" y="1197026"/>
                    <a:pt x="1190846" y="1180214"/>
                  </a:cubicBezTo>
                  <a:cubicBezTo>
                    <a:pt x="1180513" y="1169881"/>
                    <a:pt x="1184059" y="1151782"/>
                    <a:pt x="1180214" y="1137684"/>
                  </a:cubicBezTo>
                  <a:cubicBezTo>
                    <a:pt x="1173425" y="1112791"/>
                    <a:pt x="1165207" y="1088288"/>
                    <a:pt x="1158949" y="1063256"/>
                  </a:cubicBezTo>
                  <a:cubicBezTo>
                    <a:pt x="1150450" y="1029261"/>
                    <a:pt x="1148820" y="986863"/>
                    <a:pt x="1127051" y="956930"/>
                  </a:cubicBezTo>
                  <a:cubicBezTo>
                    <a:pt x="1109363" y="932609"/>
                    <a:pt x="1084521" y="914400"/>
                    <a:pt x="1063256" y="893135"/>
                  </a:cubicBezTo>
                  <a:cubicBezTo>
                    <a:pt x="1020415" y="850294"/>
                    <a:pt x="977256" y="802522"/>
                    <a:pt x="914400" y="786809"/>
                  </a:cubicBezTo>
                  <a:lnTo>
                    <a:pt x="871870" y="776177"/>
                  </a:lnTo>
                  <a:cubicBezTo>
                    <a:pt x="857693" y="793898"/>
                    <a:pt x="840360" y="809501"/>
                    <a:pt x="829339" y="829339"/>
                  </a:cubicBezTo>
                  <a:cubicBezTo>
                    <a:pt x="822242" y="842113"/>
                    <a:pt x="822906" y="857873"/>
                    <a:pt x="818707" y="871870"/>
                  </a:cubicBezTo>
                  <a:cubicBezTo>
                    <a:pt x="812266" y="893340"/>
                    <a:pt x="803340" y="914040"/>
                    <a:pt x="797442" y="935665"/>
                  </a:cubicBezTo>
                  <a:cubicBezTo>
                    <a:pt x="785663" y="978856"/>
                    <a:pt x="788493" y="1011315"/>
                    <a:pt x="765544" y="1052623"/>
                  </a:cubicBezTo>
                  <a:cubicBezTo>
                    <a:pt x="758241" y="1065768"/>
                    <a:pt x="746157" y="1076180"/>
                    <a:pt x="733646" y="1084521"/>
                  </a:cubicBezTo>
                  <a:cubicBezTo>
                    <a:pt x="724321" y="1090738"/>
                    <a:pt x="712381" y="1091609"/>
                    <a:pt x="701749" y="1095153"/>
                  </a:cubicBezTo>
                  <a:cubicBezTo>
                    <a:pt x="601049" y="1075013"/>
                    <a:pt x="567521" y="1083113"/>
                    <a:pt x="489097" y="999460"/>
                  </a:cubicBezTo>
                  <a:cubicBezTo>
                    <a:pt x="464140" y="972840"/>
                    <a:pt x="453656" y="935665"/>
                    <a:pt x="435935" y="903767"/>
                  </a:cubicBezTo>
                  <a:cubicBezTo>
                    <a:pt x="432825" y="863345"/>
                    <a:pt x="407978" y="693268"/>
                    <a:pt x="446567" y="648586"/>
                  </a:cubicBezTo>
                  <a:cubicBezTo>
                    <a:pt x="493474" y="594273"/>
                    <a:pt x="564219" y="565808"/>
                    <a:pt x="627321" y="531628"/>
                  </a:cubicBezTo>
                  <a:cubicBezTo>
                    <a:pt x="650009" y="519339"/>
                    <a:pt x="676940" y="517451"/>
                    <a:pt x="701749" y="510363"/>
                  </a:cubicBezTo>
                  <a:cubicBezTo>
                    <a:pt x="708837" y="531628"/>
                    <a:pt x="721523" y="551792"/>
                    <a:pt x="723014" y="574158"/>
                  </a:cubicBezTo>
                  <a:cubicBezTo>
                    <a:pt x="727860" y="646850"/>
                    <a:pt x="707987" y="694984"/>
                    <a:pt x="669851" y="754912"/>
                  </a:cubicBezTo>
                  <a:cubicBezTo>
                    <a:pt x="661778" y="767598"/>
                    <a:pt x="649505" y="777183"/>
                    <a:pt x="637953" y="786809"/>
                  </a:cubicBezTo>
                  <a:cubicBezTo>
                    <a:pt x="628136" y="794990"/>
                    <a:pt x="617801" y="803040"/>
                    <a:pt x="606056" y="808074"/>
                  </a:cubicBezTo>
                  <a:cubicBezTo>
                    <a:pt x="573825" y="821887"/>
                    <a:pt x="487047" y="827204"/>
                    <a:pt x="467832" y="829339"/>
                  </a:cubicBezTo>
                  <a:cubicBezTo>
                    <a:pt x="443023" y="836428"/>
                    <a:pt x="419188" y="849650"/>
                    <a:pt x="393404" y="850605"/>
                  </a:cubicBezTo>
                  <a:cubicBezTo>
                    <a:pt x="213602" y="857265"/>
                    <a:pt x="230638" y="856600"/>
                    <a:pt x="116958" y="818707"/>
                  </a:cubicBezTo>
                  <a:cubicBezTo>
                    <a:pt x="99237" y="804530"/>
                    <a:pt x="74921" y="795956"/>
                    <a:pt x="63795" y="776177"/>
                  </a:cubicBezTo>
                  <a:cubicBezTo>
                    <a:pt x="19079" y="696681"/>
                    <a:pt x="12329" y="586032"/>
                    <a:pt x="0" y="499730"/>
                  </a:cubicBezTo>
                  <a:cubicBezTo>
                    <a:pt x="14177" y="460744"/>
                    <a:pt x="26189" y="420901"/>
                    <a:pt x="42530" y="382772"/>
                  </a:cubicBezTo>
                  <a:cubicBezTo>
                    <a:pt x="47564" y="371026"/>
                    <a:pt x="53978" y="359055"/>
                    <a:pt x="63795" y="350874"/>
                  </a:cubicBezTo>
                  <a:cubicBezTo>
                    <a:pt x="83332" y="334593"/>
                    <a:pt x="152160" y="313396"/>
                    <a:pt x="170121" y="308344"/>
                  </a:cubicBezTo>
                  <a:cubicBezTo>
                    <a:pt x="468488" y="224428"/>
                    <a:pt x="360093" y="241122"/>
                    <a:pt x="574158" y="223284"/>
                  </a:cubicBezTo>
                  <a:cubicBezTo>
                    <a:pt x="584791" y="226828"/>
                    <a:pt x="596731" y="227699"/>
                    <a:pt x="606056" y="233916"/>
                  </a:cubicBezTo>
                  <a:cubicBezTo>
                    <a:pt x="618567" y="242257"/>
                    <a:pt x="637953" y="250777"/>
                    <a:pt x="637953" y="265814"/>
                  </a:cubicBezTo>
                  <a:cubicBezTo>
                    <a:pt x="637953" y="333637"/>
                    <a:pt x="605740" y="388310"/>
                    <a:pt x="552893" y="425302"/>
                  </a:cubicBezTo>
                  <a:cubicBezTo>
                    <a:pt x="537257" y="436247"/>
                    <a:pt x="517451" y="439479"/>
                    <a:pt x="499730" y="446567"/>
                  </a:cubicBezTo>
                  <a:cubicBezTo>
                    <a:pt x="471377" y="443023"/>
                    <a:pt x="438079" y="452321"/>
                    <a:pt x="414670" y="435935"/>
                  </a:cubicBezTo>
                  <a:cubicBezTo>
                    <a:pt x="396306" y="423080"/>
                    <a:pt x="392604" y="394540"/>
                    <a:pt x="393404" y="372139"/>
                  </a:cubicBezTo>
                  <a:cubicBezTo>
                    <a:pt x="396213" y="293496"/>
                    <a:pt x="400417" y="212878"/>
                    <a:pt x="425302" y="138223"/>
                  </a:cubicBezTo>
                  <a:cubicBezTo>
                    <a:pt x="434055" y="111963"/>
                    <a:pt x="465063" y="98794"/>
                    <a:pt x="489097" y="85060"/>
                  </a:cubicBezTo>
                  <a:cubicBezTo>
                    <a:pt x="566694" y="40719"/>
                    <a:pt x="659181" y="42535"/>
                    <a:pt x="744279" y="31898"/>
                  </a:cubicBezTo>
                  <a:cubicBezTo>
                    <a:pt x="783265" y="42530"/>
                    <a:pt x="826822" y="42616"/>
                    <a:pt x="861237" y="63795"/>
                  </a:cubicBezTo>
                  <a:cubicBezTo>
                    <a:pt x="877492" y="73798"/>
                    <a:pt x="882502" y="97872"/>
                    <a:pt x="882502" y="116958"/>
                  </a:cubicBezTo>
                  <a:cubicBezTo>
                    <a:pt x="882502" y="333301"/>
                    <a:pt x="925297" y="308255"/>
                    <a:pt x="829339" y="340242"/>
                  </a:cubicBezTo>
                  <a:cubicBezTo>
                    <a:pt x="825795" y="329609"/>
                    <a:pt x="817692" y="319506"/>
                    <a:pt x="818707" y="308344"/>
                  </a:cubicBezTo>
                  <a:cubicBezTo>
                    <a:pt x="824879" y="240450"/>
                    <a:pt x="829046" y="171000"/>
                    <a:pt x="850604" y="106325"/>
                  </a:cubicBezTo>
                  <a:cubicBezTo>
                    <a:pt x="858529" y="82550"/>
                    <a:pt x="883499" y="67903"/>
                    <a:pt x="903767" y="53163"/>
                  </a:cubicBezTo>
                  <a:cubicBezTo>
                    <a:pt x="964631" y="8899"/>
                    <a:pt x="1019365" y="12631"/>
                    <a:pt x="1095153" y="0"/>
                  </a:cubicBezTo>
                  <a:cubicBezTo>
                    <a:pt x="1111056" y="1136"/>
                    <a:pt x="1278489" y="2844"/>
                    <a:pt x="1318437" y="31898"/>
                  </a:cubicBezTo>
                  <a:cubicBezTo>
                    <a:pt x="1339106" y="46930"/>
                    <a:pt x="1346790" y="74428"/>
                    <a:pt x="1360967" y="95693"/>
                  </a:cubicBezTo>
                  <a:cubicBezTo>
                    <a:pt x="1389394" y="223617"/>
                    <a:pt x="1405319" y="233009"/>
                    <a:pt x="1339702" y="393405"/>
                  </a:cubicBezTo>
                  <a:cubicBezTo>
                    <a:pt x="1331877" y="412532"/>
                    <a:pt x="1304064" y="414349"/>
                    <a:pt x="1286539" y="425302"/>
                  </a:cubicBezTo>
                  <a:cubicBezTo>
                    <a:pt x="1275703" y="432075"/>
                    <a:pt x="1265274" y="439479"/>
                    <a:pt x="1254642" y="446567"/>
                  </a:cubicBezTo>
                  <a:cubicBezTo>
                    <a:pt x="1244009" y="439479"/>
                    <a:pt x="1225516" y="437777"/>
                    <a:pt x="1222744" y="425302"/>
                  </a:cubicBezTo>
                  <a:cubicBezTo>
                    <a:pt x="1218619" y="406740"/>
                    <a:pt x="1227922" y="336790"/>
                    <a:pt x="1254642" y="318977"/>
                  </a:cubicBezTo>
                  <a:cubicBezTo>
                    <a:pt x="1266801" y="310871"/>
                    <a:pt x="1282995" y="311888"/>
                    <a:pt x="1297172" y="308344"/>
                  </a:cubicBezTo>
                  <a:cubicBezTo>
                    <a:pt x="1300078" y="309174"/>
                    <a:pt x="1391638" y="327155"/>
                    <a:pt x="1403497" y="350874"/>
                  </a:cubicBezTo>
                  <a:cubicBezTo>
                    <a:pt x="1413138" y="370157"/>
                    <a:pt x="1411456" y="393278"/>
                    <a:pt x="1414130" y="414670"/>
                  </a:cubicBezTo>
                  <a:cubicBezTo>
                    <a:pt x="1415009" y="421704"/>
                    <a:pt x="1414130" y="428847"/>
                    <a:pt x="1414130" y="4359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FD8B9A-DE7D-06C0-B67B-7624E8D7C5C8}"/>
              </a:ext>
            </a:extLst>
          </p:cNvPr>
          <p:cNvSpPr txBox="1"/>
          <p:nvPr/>
        </p:nvSpPr>
        <p:spPr>
          <a:xfrm>
            <a:off x="2054742" y="2633784"/>
            <a:ext cx="132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LEEWAY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60FC7-378F-4F81-3493-3FC0B35E8BA3}"/>
              </a:ext>
            </a:extLst>
          </p:cNvPr>
          <p:cNvSpPr txBox="1"/>
          <p:nvPr/>
        </p:nvSpPr>
        <p:spPr>
          <a:xfrm>
            <a:off x="2054742" y="5009150"/>
            <a:ext cx="132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LEEWAY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C490A-A63C-7FF0-A07B-9258F1E7E479}"/>
              </a:ext>
            </a:extLst>
          </p:cNvPr>
          <p:cNvSpPr txBox="1"/>
          <p:nvPr/>
        </p:nvSpPr>
        <p:spPr>
          <a:xfrm>
            <a:off x="2054742" y="5812966"/>
            <a:ext cx="14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ENTENSION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E4ECA-1823-65A8-3366-47E69545D34F}"/>
              </a:ext>
            </a:extLst>
          </p:cNvPr>
          <p:cNvSpPr txBox="1"/>
          <p:nvPr/>
        </p:nvSpPr>
        <p:spPr>
          <a:xfrm>
            <a:off x="2054742" y="1734783"/>
            <a:ext cx="143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ENTENSION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3AD28-7F7F-28AD-D1BE-C2B42894F272}"/>
              </a:ext>
            </a:extLst>
          </p:cNvPr>
          <p:cNvSpPr/>
          <p:nvPr/>
        </p:nvSpPr>
        <p:spPr>
          <a:xfrm>
            <a:off x="4483483" y="2370952"/>
            <a:ext cx="3045556" cy="30455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30309-EC62-488C-5AB7-A17736410105}"/>
              </a:ext>
            </a:extLst>
          </p:cNvPr>
          <p:cNvSpPr/>
          <p:nvPr/>
        </p:nvSpPr>
        <p:spPr>
          <a:xfrm>
            <a:off x="4483482" y="2370951"/>
            <a:ext cx="1136535" cy="11415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8FD56-51DB-8A4B-AD65-4A9DAB5F1125}"/>
              </a:ext>
            </a:extLst>
          </p:cNvPr>
          <p:cNvSpPr txBox="1"/>
          <p:nvPr/>
        </p:nvSpPr>
        <p:spPr>
          <a:xfrm>
            <a:off x="6848463" y="27768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19191-57C6-405A-7F4A-62FC1474E77D}"/>
              </a:ext>
            </a:extLst>
          </p:cNvPr>
          <p:cNvSpPr txBox="1"/>
          <p:nvPr/>
        </p:nvSpPr>
        <p:spPr>
          <a:xfrm>
            <a:off x="4391256" y="2024387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EXTENSION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07033-2B20-4272-5287-67B1541FE1A8}"/>
              </a:ext>
            </a:extLst>
          </p:cNvPr>
          <p:cNvSpPr txBox="1"/>
          <p:nvPr/>
        </p:nvSpPr>
        <p:spPr>
          <a:xfrm rot="5400000">
            <a:off x="3996252" y="2489378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12345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18B5ED-28FA-C656-3043-359ECB94FF3A}"/>
              </a:ext>
            </a:extLst>
          </p:cNvPr>
          <p:cNvSpPr txBox="1"/>
          <p:nvPr/>
        </p:nvSpPr>
        <p:spPr>
          <a:xfrm>
            <a:off x="4125496" y="1703747"/>
            <a:ext cx="3405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FF0000"/>
                </a:solidFill>
              </a:rPr>
              <a:t>000333000</a:t>
            </a:r>
            <a:r>
              <a:rPr lang="en-GB" sz="1200"/>
              <a:t>33333333333333333333</a:t>
            </a:r>
            <a:r>
              <a:rPr lang="en-GB" sz="1200">
                <a:solidFill>
                  <a:srgbClr val="FF0000"/>
                </a:solidFill>
              </a:rPr>
              <a:t>0003330003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43C4FD-E1D1-A7C5-3E1F-2F735F82A184}"/>
              </a:ext>
            </a:extLst>
          </p:cNvPr>
          <p:cNvSpPr txBox="1"/>
          <p:nvPr/>
        </p:nvSpPr>
        <p:spPr>
          <a:xfrm rot="16200000">
            <a:off x="3167729" y="3548646"/>
            <a:ext cx="154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Contact 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433CE-9C9E-CD22-16B7-101C3C2EBEBD}"/>
              </a:ext>
            </a:extLst>
          </p:cNvPr>
          <p:cNvSpPr txBox="1"/>
          <p:nvPr/>
        </p:nvSpPr>
        <p:spPr>
          <a:xfrm>
            <a:off x="4125496" y="1416624"/>
            <a:ext cx="404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Secondary structure: 0-helix, 3-mask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42DA9C58-2237-49AC-AD58-4FFF43CD175D}"/>
              </a:ext>
            </a:extLst>
          </p:cNvPr>
          <p:cNvSpPr/>
          <p:nvPr/>
        </p:nvSpPr>
        <p:spPr>
          <a:xfrm>
            <a:off x="4088510" y="2251813"/>
            <a:ext cx="281661" cy="316469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F6F1D0-E251-9EFE-E493-E5AEFCEFFFE2}"/>
              </a:ext>
            </a:extLst>
          </p:cNvPr>
          <p:cNvSpPr txBox="1"/>
          <p:nvPr/>
        </p:nvSpPr>
        <p:spPr>
          <a:xfrm>
            <a:off x="4341413" y="562468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Inpaint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818934-A4D5-4E62-2BED-D6650ABCF173}"/>
              </a:ext>
            </a:extLst>
          </p:cNvPr>
          <p:cNvSpPr/>
          <p:nvPr/>
        </p:nvSpPr>
        <p:spPr>
          <a:xfrm>
            <a:off x="4449385" y="5948655"/>
            <a:ext cx="3045556" cy="3134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8F555E-3778-54B8-83D5-7BA9403A329A}"/>
              </a:ext>
            </a:extLst>
          </p:cNvPr>
          <p:cNvSpPr/>
          <p:nvPr/>
        </p:nvSpPr>
        <p:spPr>
          <a:xfrm>
            <a:off x="6699560" y="5945321"/>
            <a:ext cx="811696" cy="3167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A80009-D0FD-B73F-DC8D-863C3DFBF450}"/>
              </a:ext>
            </a:extLst>
          </p:cNvPr>
          <p:cNvSpPr/>
          <p:nvPr/>
        </p:nvSpPr>
        <p:spPr>
          <a:xfrm>
            <a:off x="4449385" y="5945321"/>
            <a:ext cx="811696" cy="3167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EC7032-9BB8-0AE4-DF88-82D4EB762730}"/>
              </a:ext>
            </a:extLst>
          </p:cNvPr>
          <p:cNvSpPr/>
          <p:nvPr/>
        </p:nvSpPr>
        <p:spPr>
          <a:xfrm>
            <a:off x="5243389" y="5941987"/>
            <a:ext cx="308060" cy="3167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0CB04-6806-489A-1DDD-ED5D5BD3C823}"/>
              </a:ext>
            </a:extLst>
          </p:cNvPr>
          <p:cNvSpPr txBox="1"/>
          <p:nvPr/>
        </p:nvSpPr>
        <p:spPr>
          <a:xfrm>
            <a:off x="5222531" y="591571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2A402B-5359-331A-9D4C-8565A749ADBD}"/>
              </a:ext>
            </a:extLst>
          </p:cNvPr>
          <p:cNvSpPr/>
          <p:nvPr/>
        </p:nvSpPr>
        <p:spPr>
          <a:xfrm>
            <a:off x="6385080" y="5948655"/>
            <a:ext cx="308060" cy="3167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ADD956-6A14-AE27-2FEC-8615D8A116DC}"/>
              </a:ext>
            </a:extLst>
          </p:cNvPr>
          <p:cNvSpPr txBox="1"/>
          <p:nvPr/>
        </p:nvSpPr>
        <p:spPr>
          <a:xfrm>
            <a:off x="6364222" y="592238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75DD32-77A6-4733-CBA6-4D698358611A}"/>
              </a:ext>
            </a:extLst>
          </p:cNvPr>
          <p:cNvSpPr txBox="1"/>
          <p:nvPr/>
        </p:nvSpPr>
        <p:spPr>
          <a:xfrm>
            <a:off x="-6313331" y="-4337459"/>
            <a:ext cx="63133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N-terminal and C-terminal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'extend_len'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LEEWAY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'extend_len'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LEEWAY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Populate adjacency matrix for the defined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itertools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block_adj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block_adj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.numpy():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the alternating pattern for helix and mask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Apply alternating pattern to N- and C-terminal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GAP_LENGTH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GAP_LENGTH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46582A-34D3-5558-86CC-054C0CCF32D1}"/>
              </a:ext>
            </a:extLst>
          </p:cNvPr>
          <p:cNvSpPr/>
          <p:nvPr/>
        </p:nvSpPr>
        <p:spPr>
          <a:xfrm>
            <a:off x="6412242" y="4285981"/>
            <a:ext cx="1120530" cy="1132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AF75A9-CF14-7F27-D412-F5A8910BAC9E}"/>
              </a:ext>
            </a:extLst>
          </p:cNvPr>
          <p:cNvSpPr txBox="1"/>
          <p:nvPr/>
        </p:nvSpPr>
        <p:spPr>
          <a:xfrm>
            <a:off x="5272599" y="2030672"/>
            <a:ext cx="733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LEEWAY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442D9C-2B5F-11D2-40BF-1AECEF89FA1D}"/>
              </a:ext>
            </a:extLst>
          </p:cNvPr>
          <p:cNvSpPr txBox="1"/>
          <p:nvPr/>
        </p:nvSpPr>
        <p:spPr>
          <a:xfrm>
            <a:off x="9144000" y="115503"/>
            <a:ext cx="8173135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 take 3ult as input pdb structure and use the default </a:t>
            </a:r>
          </a:p>
          <a:p>
            <a:r>
              <a:rPr lang="en-GB"/>
              <a:t>Setting for adding free extension at the N ter and C ter.</a:t>
            </a:r>
          </a:p>
          <a:p>
            <a:endParaRPr lang="en-GB"/>
          </a:p>
          <a:p>
            <a:r>
              <a:rPr lang="en-GB"/>
              <a:t>The generated capping sequence has the following problem:</a:t>
            </a:r>
          </a:p>
          <a:p>
            <a:pPr marL="342900" indent="-342900">
              <a:buAutoNum type="arabicPeriod"/>
            </a:pPr>
            <a:r>
              <a:rPr lang="en-GB"/>
              <a:t>Rfdiffusion tends to extend the secondary structure token </a:t>
            </a:r>
          </a:p>
          <a:p>
            <a:r>
              <a:rPr lang="en-GB"/>
              <a:t>from the backbone. So it is is start with beta-solenoid, it tends to </a:t>
            </a:r>
          </a:p>
          <a:p>
            <a:r>
              <a:rPr lang="en-GB"/>
              <a:t>Extend the beta strand. That makes the capping not ‘cap’.</a:t>
            </a:r>
          </a:p>
          <a:p>
            <a:r>
              <a:rPr lang="en-GB"/>
              <a:t>2. The distance between the extended capping structure and </a:t>
            </a:r>
          </a:p>
          <a:p>
            <a:r>
              <a:rPr lang="en-GB"/>
              <a:t>The main body structure are either too far away or too angled. </a:t>
            </a:r>
          </a:p>
          <a:p>
            <a:r>
              <a:rPr lang="en-GB"/>
              <a:t>That also makes them not ideal.</a:t>
            </a:r>
          </a:p>
          <a:p>
            <a:endParaRPr lang="en-GB"/>
          </a:p>
          <a:p>
            <a:r>
              <a:rPr lang="en-GB"/>
              <a:t>So to solve the above two problems, I tried to provide the extension</a:t>
            </a:r>
          </a:p>
          <a:p>
            <a:r>
              <a:rPr lang="en-GB"/>
              <a:t>A ‘preferred’ secondary structure rathat than let it freely choose. </a:t>
            </a:r>
          </a:p>
          <a:p>
            <a:r>
              <a:rPr lang="en-GB"/>
              <a:t>That is done by providing a secondary structure guidance file in which</a:t>
            </a:r>
          </a:p>
          <a:p>
            <a:r>
              <a:rPr lang="en-GB"/>
              <a:t>The 3 means mask and 1 means helix. Hence the entension would</a:t>
            </a:r>
          </a:p>
          <a:p>
            <a:r>
              <a:rPr lang="en-GB"/>
              <a:t>Be a pattern of 000333, while the original 3ult structure’s secondary</a:t>
            </a:r>
          </a:p>
          <a:p>
            <a:r>
              <a:rPr lang="en-GB"/>
              <a:t>Structure keeps unchanged as masked.</a:t>
            </a:r>
          </a:p>
          <a:p>
            <a:endParaRPr lang="en-GB"/>
          </a:p>
          <a:p>
            <a:r>
              <a:rPr lang="en-GB"/>
              <a:t>Furthermore, I provide a ‘fake’ contact map from which I define the </a:t>
            </a:r>
          </a:p>
          <a:p>
            <a:r>
              <a:rPr lang="en-GB"/>
              <a:t>Contact between extension and leeway, hopefully that will alleviate the problem</a:t>
            </a:r>
          </a:p>
          <a:p>
            <a:r>
              <a:rPr lang="en-GB"/>
              <a:t>Of the extension is always been too far away from the main body.</a:t>
            </a:r>
          </a:p>
          <a:p>
            <a:endParaRPr lang="en-GB"/>
          </a:p>
          <a:p>
            <a:r>
              <a:rPr lang="en-GB"/>
              <a:t>Last, realizing that the identity of amino acid from the 3ult can</a:t>
            </a:r>
          </a:p>
          <a:p>
            <a:r>
              <a:rPr lang="en-GB"/>
              <a:t>Also influence the capping quality I used inpaint to mask the amino acids identity</a:t>
            </a:r>
          </a:p>
          <a:p>
            <a:r>
              <a:rPr lang="en-GB"/>
              <a:t>Of the leeway.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D042A9-74C8-5B0C-9B42-FEEF0F13693C}"/>
              </a:ext>
            </a:extLst>
          </p:cNvPr>
          <p:cNvSpPr/>
          <p:nvPr/>
        </p:nvSpPr>
        <p:spPr>
          <a:xfrm>
            <a:off x="5278310" y="2364667"/>
            <a:ext cx="341450" cy="1147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B6E96E-8EF5-0EC9-6EC1-84AA05C110AB}"/>
              </a:ext>
            </a:extLst>
          </p:cNvPr>
          <p:cNvSpPr/>
          <p:nvPr/>
        </p:nvSpPr>
        <p:spPr>
          <a:xfrm rot="5400000">
            <a:off x="4884906" y="2773468"/>
            <a:ext cx="341450" cy="11287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1193F2-D55F-19AF-7F4D-1BE911743259}"/>
              </a:ext>
            </a:extLst>
          </p:cNvPr>
          <p:cNvGrpSpPr/>
          <p:nvPr/>
        </p:nvGrpSpPr>
        <p:grpSpPr>
          <a:xfrm rot="10800000">
            <a:off x="6397456" y="4278174"/>
            <a:ext cx="1128772" cy="1147808"/>
            <a:chOff x="4643645" y="2517067"/>
            <a:chExt cx="1128772" cy="114780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717D0B-AC60-03F3-5874-F823BACC5199}"/>
                </a:ext>
              </a:extLst>
            </p:cNvPr>
            <p:cNvSpPr/>
            <p:nvPr/>
          </p:nvSpPr>
          <p:spPr>
            <a:xfrm>
              <a:off x="5430710" y="2517067"/>
              <a:ext cx="341450" cy="11478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C81F2B-810B-303A-3150-2133FD96515D}"/>
                </a:ext>
              </a:extLst>
            </p:cNvPr>
            <p:cNvSpPr/>
            <p:nvPr/>
          </p:nvSpPr>
          <p:spPr>
            <a:xfrm rot="5400000">
              <a:off x="5037306" y="2925868"/>
              <a:ext cx="341450" cy="11287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012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F32592-4963-8C2F-DCF8-A2969C19ABB7}"/>
              </a:ext>
            </a:extLst>
          </p:cNvPr>
          <p:cNvSpPr txBox="1"/>
          <p:nvPr/>
        </p:nvSpPr>
        <p:spPr>
          <a:xfrm>
            <a:off x="442762" y="115503"/>
            <a:ext cx="6313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m3 inpaint + secondary strucgure + block adjacent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5C4D06-2CA8-2F22-833D-0884DB7C0985}"/>
              </a:ext>
            </a:extLst>
          </p:cNvPr>
          <p:cNvGrpSpPr/>
          <p:nvPr/>
        </p:nvGrpSpPr>
        <p:grpSpPr>
          <a:xfrm>
            <a:off x="2137795" y="165692"/>
            <a:ext cx="4618298" cy="6576805"/>
            <a:chOff x="5171837" y="1050872"/>
            <a:chExt cx="3810266" cy="5426107"/>
          </a:xfrm>
        </p:grpSpPr>
        <p:pic>
          <p:nvPicPr>
            <p:cNvPr id="5" name="Picture 4" descr="A group of colorful ribbons&#10;&#10;Description automatically generated">
              <a:extLst>
                <a:ext uri="{FF2B5EF4-FFF2-40B4-BE49-F238E27FC236}">
                  <a16:creationId xmlns:a16="http://schemas.microsoft.com/office/drawing/2014/main" id="{7E78853A-C574-1819-A8FE-183D9C6AA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2" r="82907"/>
            <a:stretch/>
          </p:blipFill>
          <p:spPr>
            <a:xfrm>
              <a:off x="5171837" y="1146565"/>
              <a:ext cx="1120224" cy="5330414"/>
            </a:xfrm>
            <a:prstGeom prst="rect">
              <a:avLst/>
            </a:prstGeom>
          </p:spPr>
        </p:pic>
        <p:pic>
          <p:nvPicPr>
            <p:cNvPr id="2" name="Picture 1" descr="A group of colorful ribbons&#10;&#10;Description automatically generated">
              <a:extLst>
                <a:ext uri="{FF2B5EF4-FFF2-40B4-BE49-F238E27FC236}">
                  <a16:creationId xmlns:a16="http://schemas.microsoft.com/office/drawing/2014/main" id="{8355AE98-3807-ECF9-6790-3C351763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26" r="52132"/>
            <a:stretch/>
          </p:blipFill>
          <p:spPr>
            <a:xfrm>
              <a:off x="6132572" y="1050872"/>
              <a:ext cx="1594883" cy="5330414"/>
            </a:xfrm>
            <a:prstGeom prst="rect">
              <a:avLst/>
            </a:prstGeom>
          </p:spPr>
        </p:pic>
        <p:pic>
          <p:nvPicPr>
            <p:cNvPr id="3" name="Picture 2" descr="A group of colorful ribbons&#10;&#10;Description automatically generated">
              <a:extLst>
                <a:ext uri="{FF2B5EF4-FFF2-40B4-BE49-F238E27FC236}">
                  <a16:creationId xmlns:a16="http://schemas.microsoft.com/office/drawing/2014/main" id="{8F6F0675-5CA7-0255-1916-9E29B4F8A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79" r="34923"/>
            <a:stretch/>
          </p:blipFill>
          <p:spPr>
            <a:xfrm>
              <a:off x="7100136" y="1146565"/>
              <a:ext cx="978199" cy="5330414"/>
            </a:xfrm>
            <a:prstGeom prst="rect">
              <a:avLst/>
            </a:prstGeom>
          </p:spPr>
        </p:pic>
        <p:pic>
          <p:nvPicPr>
            <p:cNvPr id="4" name="Picture 3" descr="A group of colorful ribbons&#10;&#10;Description automatically generated">
              <a:extLst>
                <a:ext uri="{FF2B5EF4-FFF2-40B4-BE49-F238E27FC236}">
                  <a16:creationId xmlns:a16="http://schemas.microsoft.com/office/drawing/2014/main" id="{0743C7AA-3366-ED46-4222-608D8F2F3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44" r="9572"/>
            <a:stretch/>
          </p:blipFill>
          <p:spPr>
            <a:xfrm>
              <a:off x="8078335" y="1146565"/>
              <a:ext cx="903768" cy="53304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2F9EE6-DB78-2314-0FD2-3A54A57AC55F}"/>
              </a:ext>
            </a:extLst>
          </p:cNvPr>
          <p:cNvSpPr txBox="1"/>
          <p:nvPr/>
        </p:nvSpPr>
        <p:spPr>
          <a:xfrm>
            <a:off x="-6644165" y="1456553"/>
            <a:ext cx="63133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N-terminal and C-terminal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'extend_len'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LEEWAY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'extend_len'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LEEWAY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Populate adjacency matrix for the defined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itertools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block_adj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block_adj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.numpy():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the alternating pattern for helix and mask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Apply alternating pattern to N- and C-terminal blocks</a:t>
            </a:r>
            <a:endParaRPr lang="en-GB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GAP_LENGTH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"C-terminal"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GAP_LENGTH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chain_len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alternating_pattern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53026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spine images&#10;&#10;Description automatically generated with medium confidence">
            <a:extLst>
              <a:ext uri="{FF2B5EF4-FFF2-40B4-BE49-F238E27FC236}">
                <a16:creationId xmlns:a16="http://schemas.microsoft.com/office/drawing/2014/main" id="{AB767C40-6769-D020-D6E4-5AA700210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30"/>
          <a:stretch/>
        </p:blipFill>
        <p:spPr>
          <a:xfrm>
            <a:off x="4489639" y="838221"/>
            <a:ext cx="1743740" cy="533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F5418-D863-8B94-3D71-2CB12872BDEE}"/>
              </a:ext>
            </a:extLst>
          </p:cNvPr>
          <p:cNvSpPr txBox="1"/>
          <p:nvPr/>
        </p:nvSpPr>
        <p:spPr>
          <a:xfrm>
            <a:off x="442762" y="115503"/>
            <a:ext cx="8093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m4 Valine on both N and C terminus, Glutamate in main body (VE)</a:t>
            </a:r>
          </a:p>
        </p:txBody>
      </p:sp>
      <p:pic>
        <p:nvPicPr>
          <p:cNvPr id="2" name="Picture 1" descr="A group of colorful spine images&#10;&#10;Description automatically generated with medium confidence">
            <a:extLst>
              <a:ext uri="{FF2B5EF4-FFF2-40B4-BE49-F238E27FC236}">
                <a16:creationId xmlns:a16="http://schemas.microsoft.com/office/drawing/2014/main" id="{FF80AA40-55F5-D172-C70F-3C5EDA78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2" r="56433"/>
          <a:stretch/>
        </p:blipFill>
        <p:spPr>
          <a:xfrm>
            <a:off x="5871871" y="838221"/>
            <a:ext cx="1244010" cy="5330414"/>
          </a:xfrm>
          <a:prstGeom prst="rect">
            <a:avLst/>
          </a:prstGeom>
        </p:spPr>
      </p:pic>
      <p:pic>
        <p:nvPicPr>
          <p:cNvPr id="3" name="Picture 2" descr="A group of colorful spine images&#10;&#10;Description automatically generated with medium confidence">
            <a:extLst>
              <a:ext uri="{FF2B5EF4-FFF2-40B4-BE49-F238E27FC236}">
                <a16:creationId xmlns:a16="http://schemas.microsoft.com/office/drawing/2014/main" id="{A9B1CF72-B0ED-65DF-B070-2C3A5212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8" r="31936"/>
          <a:stretch/>
        </p:blipFill>
        <p:spPr>
          <a:xfrm>
            <a:off x="6881964" y="838221"/>
            <a:ext cx="1041991" cy="5330414"/>
          </a:xfrm>
          <a:prstGeom prst="rect">
            <a:avLst/>
          </a:prstGeom>
        </p:spPr>
      </p:pic>
      <p:pic>
        <p:nvPicPr>
          <p:cNvPr id="4" name="Picture 3" descr="A group of colorful spine images&#10;&#10;Description automatically generated with medium confidence">
            <a:extLst>
              <a:ext uri="{FF2B5EF4-FFF2-40B4-BE49-F238E27FC236}">
                <a16:creationId xmlns:a16="http://schemas.microsoft.com/office/drawing/2014/main" id="{A4231381-B161-CDE0-3C14-CE849B911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5" r="6819"/>
          <a:stretch/>
        </p:blipFill>
        <p:spPr>
          <a:xfrm>
            <a:off x="7764466" y="838221"/>
            <a:ext cx="1041991" cy="5330414"/>
          </a:xfrm>
          <a:prstGeom prst="rect">
            <a:avLst/>
          </a:prstGeom>
        </p:spPr>
      </p:pic>
      <p:pic>
        <p:nvPicPr>
          <p:cNvPr id="8" name="Picture 7" descr="A group of green and blue figures&#10;&#10;Description automatically generated">
            <a:extLst>
              <a:ext uri="{FF2B5EF4-FFF2-40B4-BE49-F238E27FC236}">
                <a16:creationId xmlns:a16="http://schemas.microsoft.com/office/drawing/2014/main" id="{A4DF2086-9E98-1A92-1720-7DFEFB679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695" y="3317946"/>
            <a:ext cx="5932549" cy="3353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75C1E-506B-6C01-9E57-CE956A5D751A}"/>
              </a:ext>
            </a:extLst>
          </p:cNvPr>
          <p:cNvSpPr txBox="1"/>
          <p:nvPr/>
        </p:nvSpPr>
        <p:spPr>
          <a:xfrm>
            <a:off x="693817" y="1009622"/>
            <a:ext cx="4667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contigmap.contigs=[35/A2-114/35]</a:t>
            </a:r>
          </a:p>
          <a:p>
            <a:endParaRPr lang="en-GB"/>
          </a:p>
          <a:p>
            <a:r>
              <a:rPr lang="en-GB"/>
              <a:t>To verify that Rfdiffusion is indeed biased by </a:t>
            </a:r>
          </a:p>
          <a:p>
            <a:r>
              <a:rPr lang="en-GB"/>
              <a:t>Residue identity:</a:t>
            </a:r>
          </a:p>
          <a:p>
            <a:endParaRPr lang="en-GB"/>
          </a:p>
          <a:p>
            <a:r>
              <a:rPr lang="en-GB"/>
              <a:t>The distance between cap and main body is closer – maybe fake residue identity can be used to replace or enhance contact map?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434D6-6B55-53D1-CC6D-7B4A46950BEF}"/>
              </a:ext>
            </a:extLst>
          </p:cNvPr>
          <p:cNvSpPr txBox="1"/>
          <p:nvPr/>
        </p:nvSpPr>
        <p:spPr>
          <a:xfrm>
            <a:off x="960572" y="3317946"/>
            <a:ext cx="466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00FF"/>
                </a:solidFill>
              </a:rPr>
              <a:t>Valine                 </a:t>
            </a:r>
            <a:r>
              <a:rPr lang="en-GB">
                <a:solidFill>
                  <a:srgbClr val="00FF00"/>
                </a:solidFill>
              </a:rPr>
              <a:t>Glutamate</a:t>
            </a:r>
          </a:p>
        </p:txBody>
      </p:sp>
    </p:spTree>
    <p:extLst>
      <p:ext uri="{BB962C8B-B14F-4D97-AF65-F5344CB8AC3E}">
        <p14:creationId xmlns:p14="http://schemas.microsoft.com/office/powerpoint/2010/main" val="175944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spirals&#10;&#10;Description automatically generated with medium confidence">
            <a:extLst>
              <a:ext uri="{FF2B5EF4-FFF2-40B4-BE49-F238E27FC236}">
                <a16:creationId xmlns:a16="http://schemas.microsoft.com/office/drawing/2014/main" id="{BEEE9A08-A19F-A0A1-6BCB-11D01FF6A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74"/>
          <a:stretch/>
        </p:blipFill>
        <p:spPr>
          <a:xfrm>
            <a:off x="3945098" y="866574"/>
            <a:ext cx="2041451" cy="533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4739F-3A90-B936-14FF-292EC5C8DD0F}"/>
              </a:ext>
            </a:extLst>
          </p:cNvPr>
          <p:cNvSpPr txBox="1"/>
          <p:nvPr/>
        </p:nvSpPr>
        <p:spPr>
          <a:xfrm>
            <a:off x="442762" y="115503"/>
            <a:ext cx="574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m5 VE + secondary structure + block adjacent</a:t>
            </a:r>
          </a:p>
        </p:txBody>
      </p:sp>
      <p:pic>
        <p:nvPicPr>
          <p:cNvPr id="2" name="Picture 1" descr="A group of colorful spirals&#10;&#10;Description automatically generated with medium confidence">
            <a:extLst>
              <a:ext uri="{FF2B5EF4-FFF2-40B4-BE49-F238E27FC236}">
                <a16:creationId xmlns:a16="http://schemas.microsoft.com/office/drawing/2014/main" id="{154A7F75-993A-3810-3AEF-46092934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6" r="55232"/>
          <a:stretch/>
        </p:blipFill>
        <p:spPr>
          <a:xfrm>
            <a:off x="5571461" y="763793"/>
            <a:ext cx="1509823" cy="5330414"/>
          </a:xfrm>
          <a:prstGeom prst="rect">
            <a:avLst/>
          </a:prstGeom>
        </p:spPr>
      </p:pic>
      <p:pic>
        <p:nvPicPr>
          <p:cNvPr id="3" name="Picture 2" descr="A group of colorful spirals&#10;&#10;Description automatically generated with medium confidence">
            <a:extLst>
              <a:ext uri="{FF2B5EF4-FFF2-40B4-BE49-F238E27FC236}">
                <a16:creationId xmlns:a16="http://schemas.microsoft.com/office/drawing/2014/main" id="{76FE7793-6C65-4272-8D69-DA71B4D54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8" r="30580"/>
          <a:stretch/>
        </p:blipFill>
        <p:spPr>
          <a:xfrm>
            <a:off x="6581554" y="763793"/>
            <a:ext cx="1424762" cy="5330414"/>
          </a:xfrm>
          <a:prstGeom prst="rect">
            <a:avLst/>
          </a:prstGeom>
        </p:spPr>
      </p:pic>
      <p:pic>
        <p:nvPicPr>
          <p:cNvPr id="4" name="Picture 3" descr="A group of colorful spirals&#10;&#10;Description automatically generated with medium confidence">
            <a:extLst>
              <a:ext uri="{FF2B5EF4-FFF2-40B4-BE49-F238E27FC236}">
                <a16:creationId xmlns:a16="http://schemas.microsoft.com/office/drawing/2014/main" id="{843490EF-05F8-647C-42E8-715303FA5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3" r="6278"/>
          <a:stretch/>
        </p:blipFill>
        <p:spPr>
          <a:xfrm>
            <a:off x="7686921" y="763793"/>
            <a:ext cx="1318437" cy="5330414"/>
          </a:xfrm>
          <a:prstGeom prst="rect">
            <a:avLst/>
          </a:prstGeom>
        </p:spPr>
      </p:pic>
      <p:pic>
        <p:nvPicPr>
          <p:cNvPr id="7" name="Picture 6" descr="A group of green and blue figures&#10;&#10;Description automatically generated">
            <a:extLst>
              <a:ext uri="{FF2B5EF4-FFF2-40B4-BE49-F238E27FC236}">
                <a16:creationId xmlns:a16="http://schemas.microsoft.com/office/drawing/2014/main" id="{956CB924-D9C6-1598-696F-D8E42EDBC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907" y="3307641"/>
            <a:ext cx="5932549" cy="3353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21AC41-FF39-A743-7A2B-85486B235E32}"/>
              </a:ext>
            </a:extLst>
          </p:cNvPr>
          <p:cNvSpPr txBox="1"/>
          <p:nvPr/>
        </p:nvSpPr>
        <p:spPr>
          <a:xfrm>
            <a:off x="442762" y="763793"/>
            <a:ext cx="4901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contigmap.contigs=[39/A2-114/39]</a:t>
            </a:r>
          </a:p>
          <a:p>
            <a:r>
              <a:rPr lang="en-GB"/>
              <a:t>No inpaint, still provide block adjacent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8FD55-69C4-BCA8-0D25-2CCD012988D7}"/>
              </a:ext>
            </a:extLst>
          </p:cNvPr>
          <p:cNvSpPr txBox="1"/>
          <p:nvPr/>
        </p:nvSpPr>
        <p:spPr>
          <a:xfrm>
            <a:off x="442762" y="1512905"/>
            <a:ext cx="4256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The capping structure contains more helix even though the secondary structure scaffold is  the same.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95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7DF6D-47F9-8F95-5BE7-FD0D713F4B2A}"/>
              </a:ext>
            </a:extLst>
          </p:cNvPr>
          <p:cNvSpPr txBox="1"/>
          <p:nvPr/>
        </p:nvSpPr>
        <p:spPr>
          <a:xfrm>
            <a:off x="442762" y="115503"/>
            <a:ext cx="68695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m6 fine tune VE + secondary structure + block adjacent</a:t>
            </a:r>
          </a:p>
        </p:txBody>
      </p:sp>
      <p:pic>
        <p:nvPicPr>
          <p:cNvPr id="6" name="Picture 5" descr="A group of colorful ribbons&#10;&#10;Description automatically generated">
            <a:extLst>
              <a:ext uri="{FF2B5EF4-FFF2-40B4-BE49-F238E27FC236}">
                <a16:creationId xmlns:a16="http://schemas.microsoft.com/office/drawing/2014/main" id="{28FD6C11-4C3B-61FA-FCDB-C30EC9AA9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" y="3143609"/>
            <a:ext cx="9144000" cy="3824344"/>
          </a:xfrm>
          <a:prstGeom prst="rect">
            <a:avLst/>
          </a:prstGeom>
        </p:spPr>
      </p:pic>
      <p:pic>
        <p:nvPicPr>
          <p:cNvPr id="5" name="Picture 4" descr="A green and blue lizard with red dots&#10;&#10;Description automatically generated">
            <a:extLst>
              <a:ext uri="{FF2B5EF4-FFF2-40B4-BE49-F238E27FC236}">
                <a16:creationId xmlns:a16="http://schemas.microsoft.com/office/drawing/2014/main" id="{676F8048-3EE7-9E80-B3E1-E544C6CBB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6" t="17397" r="24767" b="18631"/>
          <a:stretch/>
        </p:blipFill>
        <p:spPr>
          <a:xfrm>
            <a:off x="233917" y="372140"/>
            <a:ext cx="4465674" cy="3306725"/>
          </a:xfrm>
          <a:prstGeom prst="rect">
            <a:avLst/>
          </a:prstGeom>
        </p:spPr>
      </p:pic>
      <p:pic>
        <p:nvPicPr>
          <p:cNvPr id="8" name="Picture 7" descr="A green and blue animal&#10;&#10;Description automatically generated">
            <a:extLst>
              <a:ext uri="{FF2B5EF4-FFF2-40B4-BE49-F238E27FC236}">
                <a16:creationId xmlns:a16="http://schemas.microsoft.com/office/drawing/2014/main" id="{6BB2BD5B-2858-57B8-C79F-AD8EEB529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3" t="19454" r="25000" b="20072"/>
          <a:stretch/>
        </p:blipFill>
        <p:spPr>
          <a:xfrm>
            <a:off x="4316819" y="462516"/>
            <a:ext cx="4295554" cy="3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4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614135-0DA4-6DDC-0B25-3FD87DADC604}"/>
              </a:ext>
            </a:extLst>
          </p:cNvPr>
          <p:cNvSpPr txBox="1"/>
          <p:nvPr/>
        </p:nvSpPr>
        <p:spPr>
          <a:xfrm>
            <a:off x="442762" y="115503"/>
            <a:ext cx="7696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m7 fine tune VE + </a:t>
            </a:r>
            <a:r>
              <a:rPr lang="en-GB" sz="2200">
                <a:solidFill>
                  <a:srgbClr val="FF0000"/>
                </a:solidFill>
              </a:rPr>
              <a:t>guided</a:t>
            </a:r>
            <a:r>
              <a:rPr lang="en-GB" sz="2200"/>
              <a:t> secondary structure + block adjacent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A35250-2A41-64E0-B9AB-1E0D260D9A65}"/>
              </a:ext>
            </a:extLst>
          </p:cNvPr>
          <p:cNvGrpSpPr/>
          <p:nvPr/>
        </p:nvGrpSpPr>
        <p:grpSpPr>
          <a:xfrm>
            <a:off x="4362450" y="546390"/>
            <a:ext cx="4291123" cy="5397089"/>
            <a:chOff x="0" y="697118"/>
            <a:chExt cx="4291123" cy="5397089"/>
          </a:xfrm>
        </p:grpSpPr>
        <p:pic>
          <p:nvPicPr>
            <p:cNvPr id="6" name="Picture 5" descr="A group of colorful spirals&#10;&#10;Description automatically generated">
              <a:extLst>
                <a:ext uri="{FF2B5EF4-FFF2-40B4-BE49-F238E27FC236}">
                  <a16:creationId xmlns:a16="http://schemas.microsoft.com/office/drawing/2014/main" id="{03E590DD-9FCE-1A1A-1772-9D1ABEBBD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75"/>
            <a:stretch/>
          </p:blipFill>
          <p:spPr>
            <a:xfrm>
              <a:off x="0" y="763793"/>
              <a:ext cx="1657350" cy="5330414"/>
            </a:xfrm>
            <a:prstGeom prst="rect">
              <a:avLst/>
            </a:prstGeom>
          </p:spPr>
        </p:pic>
        <p:pic>
          <p:nvPicPr>
            <p:cNvPr id="7" name="Picture 6" descr="A group of colorful spirals&#10;&#10;Description automatically generated">
              <a:extLst>
                <a:ext uri="{FF2B5EF4-FFF2-40B4-BE49-F238E27FC236}">
                  <a16:creationId xmlns:a16="http://schemas.microsoft.com/office/drawing/2014/main" id="{00086506-445F-6170-56C6-47AC1891B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0" r="55416"/>
            <a:stretch/>
          </p:blipFill>
          <p:spPr>
            <a:xfrm>
              <a:off x="1476375" y="697118"/>
              <a:ext cx="1219200" cy="5330414"/>
            </a:xfrm>
            <a:prstGeom prst="rect">
              <a:avLst/>
            </a:prstGeom>
          </p:spPr>
        </p:pic>
        <p:pic>
          <p:nvPicPr>
            <p:cNvPr id="8" name="Picture 7" descr="A group of colorful spirals&#10;&#10;Description automatically generated">
              <a:extLst>
                <a:ext uri="{FF2B5EF4-FFF2-40B4-BE49-F238E27FC236}">
                  <a16:creationId xmlns:a16="http://schemas.microsoft.com/office/drawing/2014/main" id="{8187827D-6DCB-3D38-3A01-F978DFC5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80" r="31874"/>
            <a:stretch/>
          </p:blipFill>
          <p:spPr>
            <a:xfrm>
              <a:off x="2428874" y="763793"/>
              <a:ext cx="1019175" cy="5330414"/>
            </a:xfrm>
            <a:prstGeom prst="rect">
              <a:avLst/>
            </a:prstGeom>
          </p:spPr>
        </p:pic>
        <p:pic>
          <p:nvPicPr>
            <p:cNvPr id="9" name="Picture 8" descr="A group of colorful spirals&#10;&#10;Description automatically generated">
              <a:extLst>
                <a:ext uri="{FF2B5EF4-FFF2-40B4-BE49-F238E27FC236}">
                  <a16:creationId xmlns:a16="http://schemas.microsoft.com/office/drawing/2014/main" id="{2B8CDFA7-E5AB-DC32-7984-DF14CB36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06" r="7448"/>
            <a:stretch/>
          </p:blipFill>
          <p:spPr>
            <a:xfrm>
              <a:off x="3271948" y="763793"/>
              <a:ext cx="1019175" cy="533041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F84E29-69EA-3D39-9714-AB5660467B4D}"/>
              </a:ext>
            </a:extLst>
          </p:cNvPr>
          <p:cNvSpPr txBox="1"/>
          <p:nvPr/>
        </p:nvSpPr>
        <p:spPr>
          <a:xfrm>
            <a:off x="354861" y="13321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contigmap.contigs=[38/A1-114/38]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7BEF5-A7CD-5E5E-92D0-DE23D1D26183}"/>
              </a:ext>
            </a:extLst>
          </p:cNvPr>
          <p:cNvSpPr txBox="1"/>
          <p:nvPr/>
        </p:nvSpPr>
        <p:spPr>
          <a:xfrm>
            <a:off x="378784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Pattern:  [3, 3, 3, 3, 3, 3, 3, 3, 3, 3, 3, 3, 3, 3, 3, 3, 3, 3, 3, 3, 3, 3, 3, 3, 3, 3, 3, 3, 3, 3, 3, 3, 3, 3, 3, 3, 3, 3, 3, 3, 3, 3, 3, 3, 0, 0, 0, 0, 0, 0, 0, 3, 3, 3, 3, 3, 3, 3, 3, 3, 3, 3, 3, 3, 3, 3, 3, 3, 3, 3, 3, 3, 3, 3, 3, 3, 3, 3, 3, 3, 3, 3, 3, 3, 3, 3, 3, 3, 3, 3, 3, 3, 3, 3, 3, 3, 3, 3, 3, 3, 3, 3, 3, 3, 3, 3, 3, 3, 3, 3, 3, 3, 3, 3, 3, 3, 3, 3, 3, 3, 3, 3, 3, 3, 3, 3, 3, 3, 3, 3, 3, 3, 3, 3, 3, 3, 3, 3, 3, 3, 0, 0, 0, 0, 0, 0, 0, 3, 3, 3, 3, 3, 3, 3, 3, 3, 3, 3, 3, 3, 3, 3, 3, 3, 3, 3, 3, 3, 3, 3, 3, 3, 3, 3, 3, 3, 3, 3, 3, 3, 3, 3, 3, 3, 3, 3, 3, 3, 3, 3]</a:t>
            </a:r>
          </a:p>
        </p:txBody>
      </p:sp>
    </p:spTree>
    <p:extLst>
      <p:ext uri="{BB962C8B-B14F-4D97-AF65-F5344CB8AC3E}">
        <p14:creationId xmlns:p14="http://schemas.microsoft.com/office/powerpoint/2010/main" val="200587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EEA8F7-0026-F47A-3AA9-B4FE20365154}"/>
              </a:ext>
            </a:extLst>
          </p:cNvPr>
          <p:cNvSpPr txBox="1"/>
          <p:nvPr/>
        </p:nvSpPr>
        <p:spPr>
          <a:xfrm>
            <a:off x="442762" y="115503"/>
            <a:ext cx="7696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/>
              <a:t>m8 fine tune VE + </a:t>
            </a:r>
            <a:r>
              <a:rPr lang="en-GB" sz="2200">
                <a:solidFill>
                  <a:srgbClr val="FF0000"/>
                </a:solidFill>
              </a:rPr>
              <a:t>guided</a:t>
            </a:r>
            <a:r>
              <a:rPr lang="en-GB" sz="2200"/>
              <a:t> secondary structure + block adjacent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A2044-C086-1BDE-197C-C1DE62FF0655}"/>
              </a:ext>
            </a:extLst>
          </p:cNvPr>
          <p:cNvSpPr txBox="1"/>
          <p:nvPr/>
        </p:nvSpPr>
        <p:spPr>
          <a:xfrm>
            <a:off x="354861" y="13321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contigmap.contigs=[34/A1-114/34]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1225B-AB9D-9A2A-B64C-A9DEB518AAAB}"/>
              </a:ext>
            </a:extLst>
          </p:cNvPr>
          <p:cNvSpPr txBox="1"/>
          <p:nvPr/>
        </p:nvSpPr>
        <p:spPr>
          <a:xfrm>
            <a:off x="378784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Pattern:  [0, 0, 3, 3, 3, 3, 0, 0, 3, 3, 3, 3, 0, 0, 3, 3, 3, 3, 0, 0, 3, 3, 3, 3, 0, 0, 3, 3, 3, 3, 0, 0, 3, 3, 3, 3, 0, 0, 3, 3, 3, 3, 0, 0, 3, 3, 3, 3, 0, 0, 3, 3, 3, 3, 3, 3, 3, 3, 3, 3, 3, 3, 3, 3, 3, 3, 3, 3, 3, 3, 3, 3, 3, 3, 3, 3, 3, 3, 3, 3, 3, 3, 3, 3, 3, 3, 3, 3, 3, 3, 3, 3, 3, 3, 3, 3, 3, 3, 3, 3, 3, 3, 3, 3, 3, 3, 3, 3, 3, 3, 3, 3, 3, 3, 3, 3, 3, 3, 3, 3, 3, 3, 3, 3, 3, 3, 3, 3, 3, 3, 3, 3, 3, 3, 3, 3, 3, 3, 3, 3, 3, 0, 0, 3, 3, 3, 3, 0, 0, 3, 3, 3, 3, 0, 0, 3, 3, 3, 3, 0, 0, 3, 3, 3, 3, 0, 0, 3, 3, 3, 3, 0, 0, 3, 3, 3, 3, 0, 0, 3, 3, 3, 3, 0, 0, 3, 3, 3, 3, 0, 0, 3]</a:t>
            </a:r>
          </a:p>
        </p:txBody>
      </p:sp>
      <p:pic>
        <p:nvPicPr>
          <p:cNvPr id="8" name="Picture 7" descr="A group of colorful spirals&#10;&#10;Description automatically generated">
            <a:extLst>
              <a:ext uri="{FF2B5EF4-FFF2-40B4-BE49-F238E27FC236}">
                <a16:creationId xmlns:a16="http://schemas.microsoft.com/office/drawing/2014/main" id="{3223A529-3029-FCC4-5929-CF7D0805B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1"/>
          <a:stretch/>
        </p:blipFill>
        <p:spPr>
          <a:xfrm>
            <a:off x="4423145" y="668100"/>
            <a:ext cx="1573618" cy="5330414"/>
          </a:xfrm>
          <a:prstGeom prst="rect">
            <a:avLst/>
          </a:prstGeom>
        </p:spPr>
      </p:pic>
      <p:pic>
        <p:nvPicPr>
          <p:cNvPr id="9" name="Picture 8" descr="A group of colorful spirals&#10;&#10;Description automatically generated">
            <a:extLst>
              <a:ext uri="{FF2B5EF4-FFF2-40B4-BE49-F238E27FC236}">
                <a16:creationId xmlns:a16="http://schemas.microsoft.com/office/drawing/2014/main" id="{EF719AEA-496E-A9C0-E370-BB930620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8" r="55233"/>
          <a:stretch/>
        </p:blipFill>
        <p:spPr>
          <a:xfrm>
            <a:off x="5649434" y="668100"/>
            <a:ext cx="1573618" cy="5330414"/>
          </a:xfrm>
          <a:prstGeom prst="rect">
            <a:avLst/>
          </a:prstGeom>
        </p:spPr>
      </p:pic>
      <p:pic>
        <p:nvPicPr>
          <p:cNvPr id="10" name="Picture 9" descr="A group of colorful spirals&#10;&#10;Description automatically generated">
            <a:extLst>
              <a:ext uri="{FF2B5EF4-FFF2-40B4-BE49-F238E27FC236}">
                <a16:creationId xmlns:a16="http://schemas.microsoft.com/office/drawing/2014/main" id="{49846AEE-223B-0072-57A7-87E729C5D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6" r="32675"/>
          <a:stretch/>
        </p:blipFill>
        <p:spPr>
          <a:xfrm>
            <a:off x="6436243" y="668100"/>
            <a:ext cx="1573618" cy="5330414"/>
          </a:xfrm>
          <a:prstGeom prst="rect">
            <a:avLst/>
          </a:prstGeom>
        </p:spPr>
      </p:pic>
      <p:pic>
        <p:nvPicPr>
          <p:cNvPr id="11" name="Picture 10" descr="A group of colorful spirals&#10;&#10;Description automatically generated">
            <a:extLst>
              <a:ext uri="{FF2B5EF4-FFF2-40B4-BE49-F238E27FC236}">
                <a16:creationId xmlns:a16="http://schemas.microsoft.com/office/drawing/2014/main" id="{BB225882-258A-BD66-1853-B59D670F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3" t="-3590" r="3588" b="3590"/>
          <a:stretch/>
        </p:blipFill>
        <p:spPr>
          <a:xfrm>
            <a:off x="7677153" y="541073"/>
            <a:ext cx="1573618" cy="53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72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2810</Words>
  <Application>Microsoft Office PowerPoint</Application>
  <PresentationFormat>On-screen Show (4:3)</PresentationFormat>
  <Paragraphs>175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Wenyue Dai</dc:creator>
  <cp:lastModifiedBy>Wenyue Dai</cp:lastModifiedBy>
  <cp:revision>27</cp:revision>
  <dcterms:created xsi:type="dcterms:W3CDTF">2024-10-29T16:22:23Z</dcterms:created>
  <dcterms:modified xsi:type="dcterms:W3CDTF">2024-11-05T20:04:49Z</dcterms:modified>
</cp:coreProperties>
</file>